
<file path=[Content_Types].xml><?xml version="1.0" encoding="utf-8"?>
<Types xmlns="http://schemas.openxmlformats.org/package/2006/content-types">
  <Default ContentType="image/png" Extension="png"/>
  <Default ContentType="image/jpeg" Extension="jpeg"/>
  <Default ContentType="application/vnd.openxmlformats-package.relationships+xml" Extension="rels"/>
  <Default ContentType="application/xml" Extension="xml"/>
  <Default ContentType="image/gif" Extension="gif"/>
  <Default ContentType="image/jpeg" Extension="jp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core.xml" Type="http://schemas.openxmlformats.org/package/2006/relationships/metadata/core-properties"/><Relationship Id="rId2" Target="docProps/thumbnail.jpeg" Type="http://schemas.openxmlformats.org/package/2006/relationships/metadata/thumbnail"/><Relationship Id="rId1" Target="ppt/presentation.xml" Type="http://schemas.openxmlformats.org/officeDocument/2006/relationships/officeDocument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69" r:id="rId15"/>
    <p:sldId id="272" r:id="rId16"/>
    <p:sldId id="278" r:id="rId17"/>
    <p:sldId id="274" r:id="rId18"/>
    <p:sldId id="276" r:id="rId19"/>
    <p:sldId id="277" r:id="rId20"/>
    <p:sldId id="275" r:id="rId21"/>
    <p:sldId id="280" r:id="rId22"/>
    <p:sldId id="281" r:id="rId23"/>
    <p:sldId id="282" r:id="rId24"/>
    <p:sldId id="283" r:id="rId25"/>
    <p:sldId id="284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4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189-EC2F-4238-8F21-934AAEEFDA0F}" type="datetimeFigureOut">
              <a:rPr lang="es-ES" smtClean="0"/>
              <a:t>06/02/2020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9E5C5-6EA6-442F-BC63-9EEC6E07BB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4543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189-EC2F-4238-8F21-934AAEEFDA0F}" type="datetimeFigureOut">
              <a:rPr lang="es-ES" smtClean="0"/>
              <a:t>06/02/2020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9E5C5-6EA6-442F-BC63-9EEC6E07BB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9086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189-EC2F-4238-8F21-934AAEEFDA0F}" type="datetimeFigureOut">
              <a:rPr lang="es-ES" smtClean="0"/>
              <a:t>06/02/2020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9E5C5-6EA6-442F-BC63-9EEC6E07BB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486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189-EC2F-4238-8F21-934AAEEFDA0F}" type="datetimeFigureOut">
              <a:rPr lang="es-ES" smtClean="0"/>
              <a:t>06/02/2020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9E5C5-6EA6-442F-BC63-9EEC6E07BB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1239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189-EC2F-4238-8F21-934AAEEFDA0F}" type="datetimeFigureOut">
              <a:rPr lang="es-ES" smtClean="0"/>
              <a:t>06/02/2020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9E5C5-6EA6-442F-BC63-9EEC6E07BB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020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189-EC2F-4238-8F21-934AAEEFDA0F}" type="datetimeFigureOut">
              <a:rPr lang="es-ES" smtClean="0"/>
              <a:t>06/02/2020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9E5C5-6EA6-442F-BC63-9EEC6E07BB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115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189-EC2F-4238-8F21-934AAEEFDA0F}" type="datetimeFigureOut">
              <a:rPr lang="es-ES" smtClean="0"/>
              <a:t>06/02/2020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9E5C5-6EA6-442F-BC63-9EEC6E07BB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12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189-EC2F-4238-8F21-934AAEEFDA0F}" type="datetimeFigureOut">
              <a:rPr lang="es-ES" smtClean="0"/>
              <a:t>06/02/2020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9E5C5-6EA6-442F-BC63-9EEC6E07BB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9120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189-EC2F-4238-8F21-934AAEEFDA0F}" type="datetimeFigureOut">
              <a:rPr lang="es-ES" smtClean="0"/>
              <a:t>06/02/2020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9E5C5-6EA6-442F-BC63-9EEC6E07BB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9815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189-EC2F-4238-8F21-934AAEEFDA0F}" type="datetimeFigureOut">
              <a:rPr lang="es-ES" smtClean="0"/>
              <a:t>06/02/2020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9E5C5-6EA6-442F-BC63-9EEC6E07BB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373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189-EC2F-4238-8F21-934AAEEFDA0F}" type="datetimeFigureOut">
              <a:rPr lang="es-ES" smtClean="0"/>
              <a:t>06/02/2020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9E5C5-6EA6-442F-BC63-9EEC6E07BB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6560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F9189-EC2F-4238-8F21-934AAEEFDA0F}" type="datetimeFigureOut">
              <a:rPr lang="es-ES" smtClean="0"/>
              <a:t>06/02/2020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9E5C5-6EA6-442F-BC63-9EEC6E07BB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86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 ?><Relationships xmlns="http://schemas.openxmlformats.org/package/2006/relationships"><Relationship Id="rId3" Target="../media/image37.png" Type="http://schemas.openxmlformats.org/officeDocument/2006/relationships/image"/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38.jpeg" Type="http://schemas.openxmlformats.org/officeDocument/2006/relationships/image"/></Relationships>
</file>

<file path=ppt/slides/_rels/slide11.xml.rels><?xml version="1.0" encoding="UTF-8" standalone="yes" ?><Relationships xmlns="http://schemas.openxmlformats.org/package/2006/relationships"><Relationship Id="rId8" Target="../media/image44.png" Type="http://schemas.openxmlformats.org/officeDocument/2006/relationships/image"/><Relationship Id="rId3" Target="../media/image39.png" Type="http://schemas.openxmlformats.org/officeDocument/2006/relationships/image"/><Relationship Id="rId7" Target="../media/image43.png" Type="http://schemas.openxmlformats.org/officeDocument/2006/relationships/image"/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42.png" Type="http://schemas.openxmlformats.org/officeDocument/2006/relationships/image"/><Relationship Id="rId5" Target="../media/image41.jpeg" Type="http://schemas.openxmlformats.org/officeDocument/2006/relationships/image"/><Relationship Id="rId4" Target="../media/image40.jpeg" Type="http://schemas.openxmlformats.org/officeDocument/2006/relationships/image"/></Relationships>
</file>

<file path=ppt/slides/_rels/slide12.xml.rels><?xml version="1.0" encoding="UTF-8" standalone="yes" ?><Relationships xmlns="http://schemas.openxmlformats.org/package/2006/relationships"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3.xml.rels><?xml version="1.0" encoding="UTF-8" standalone="yes" ?><Relationships xmlns="http://schemas.openxmlformats.org/package/2006/relationships"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4.xml.rels><?xml version="1.0" encoding="UTF-8" standalone="yes" ?><Relationships xmlns="http://schemas.openxmlformats.org/package/2006/relationships"><Relationship Id="rId3" Target="../media/image45.jpeg" Type="http://schemas.openxmlformats.org/officeDocument/2006/relationships/image"/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47.png" Type="http://schemas.openxmlformats.org/officeDocument/2006/relationships/image"/><Relationship Id="rId4" Target="../media/image46.jpeg" Type="http://schemas.openxmlformats.org/officeDocument/2006/relationships/image"/></Relationships>
</file>

<file path=ppt/slides/_rels/slide15.xml.rels><?xml version="1.0" encoding="UTF-8" standalone="yes" ?><Relationships xmlns="http://schemas.openxmlformats.org/package/2006/relationships"><Relationship Id="rId3" Target="../media/image48.png" Type="http://schemas.openxmlformats.org/officeDocument/2006/relationships/image"/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6.xml.rels><?xml version="1.0" encoding="UTF-8" standalone="yes" ?><Relationships xmlns="http://schemas.openxmlformats.org/package/2006/relationships"><Relationship Id="rId3" Target="../media/image49.png" Type="http://schemas.openxmlformats.org/officeDocument/2006/relationships/image"/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51.jpeg" Type="http://schemas.openxmlformats.org/officeDocument/2006/relationships/image"/><Relationship Id="rId4" Target="../media/image50.jpeg" Type="http://schemas.openxmlformats.org/officeDocument/2006/relationships/image"/></Relationships>
</file>

<file path=ppt/slides/_rels/slide17.xml.rels><?xml version="1.0" encoding="UTF-8" standalone="yes" ?><Relationships xmlns="http://schemas.openxmlformats.org/package/2006/relationships"><Relationship Id="rId3" Target="../media/image52.jpeg" Type="http://schemas.openxmlformats.org/officeDocument/2006/relationships/image"/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8.xml.rels><?xml version="1.0" encoding="UTF-8" standalone="yes" ?><Relationships xmlns="http://schemas.openxmlformats.org/package/2006/relationships"><Relationship Id="rId3" Target="../media/image53.jpeg" Type="http://schemas.openxmlformats.org/officeDocument/2006/relationships/image"/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56.jpeg" Type="http://schemas.openxmlformats.org/officeDocument/2006/relationships/image"/><Relationship Id="rId5" Target="../media/image55.jpeg" Type="http://schemas.openxmlformats.org/officeDocument/2006/relationships/image"/><Relationship Id="rId4" Target="../media/image54.jpeg" Type="http://schemas.openxmlformats.org/officeDocument/2006/relationships/image"/></Relationships>
</file>

<file path=ppt/slides/_rels/slide19.xml.rels><?xml version="1.0" encoding="UTF-8" standalone="yes" ?><Relationships xmlns="http://schemas.openxmlformats.org/package/2006/relationships"><Relationship Id="rId3" Target="../media/image57.jpeg" Type="http://schemas.openxmlformats.org/officeDocument/2006/relationships/image"/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60.gif" Type="http://schemas.openxmlformats.org/officeDocument/2006/relationships/image"/><Relationship Id="rId5" Target="../media/image59.jpeg" Type="http://schemas.openxmlformats.org/officeDocument/2006/relationships/image"/><Relationship Id="rId4" Target="../media/image58.jpeg" Type="http://schemas.openxmlformats.org/officeDocument/2006/relationships/image"/></Relationships>
</file>

<file path=ppt/slides/_rels/slide2.xml.rels><?xml version="1.0" encoding="UTF-8" standalone="yes" ?><Relationships xmlns="http://schemas.openxmlformats.org/package/2006/relationships"><Relationship Id="rId3" Target="../media/image5.png" Type="http://schemas.openxmlformats.org/officeDocument/2006/relationships/image"/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20.xml.rels><?xml version="1.0" encoding="UTF-8" standalone="yes" ?><Relationships xmlns="http://schemas.openxmlformats.org/package/2006/relationships"><Relationship Id="rId3" Target="../media/image61.jpeg" Type="http://schemas.openxmlformats.org/officeDocument/2006/relationships/image"/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64.jpeg" Type="http://schemas.openxmlformats.org/officeDocument/2006/relationships/image"/><Relationship Id="rId5" Target="../media/image63.jpeg" Type="http://schemas.openxmlformats.org/officeDocument/2006/relationships/image"/><Relationship Id="rId4" Target="../media/image62.jpeg" Type="http://schemas.openxmlformats.org/officeDocument/2006/relationships/image"/></Relationships>
</file>

<file path=ppt/slides/_rels/slide21.xml.rels><?xml version="1.0" encoding="UTF-8" standalone="yes" ?><Relationships xmlns="http://schemas.openxmlformats.org/package/2006/relationships"><Relationship Id="rId3" Target="../media/image65.jpeg" Type="http://schemas.openxmlformats.org/officeDocument/2006/relationships/image"/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22.xml.rels><?xml version="1.0" encoding="UTF-8" standalone="yes" ?><Relationships xmlns="http://schemas.openxmlformats.org/package/2006/relationships"><Relationship Id="rId3" Target="../media/image66.jpeg" Type="http://schemas.openxmlformats.org/officeDocument/2006/relationships/image"/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67.png" Type="http://schemas.openxmlformats.org/officeDocument/2006/relationships/image"/></Relationships>
</file>

<file path=ppt/slides/_rels/slide23.xml.rels><?xml version="1.0" encoding="UTF-8" standalone="yes" ?><Relationships xmlns="http://schemas.openxmlformats.org/package/2006/relationships"><Relationship Id="rId3" Target="../media/image68.jpeg" Type="http://schemas.openxmlformats.org/officeDocument/2006/relationships/image"/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69.jpeg" Type="http://schemas.openxmlformats.org/officeDocument/2006/relationships/image"/></Relationships>
</file>

<file path=ppt/slides/_rels/slide24.xml.rels><?xml version="1.0" encoding="UTF-8" standalone="yes" ?><Relationships xmlns="http://schemas.openxmlformats.org/package/2006/relationships"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 ?><Relationships xmlns="http://schemas.openxmlformats.org/package/2006/relationships"><Relationship Id="rId3" Target="../media/image6.jpeg" Type="http://schemas.openxmlformats.org/officeDocument/2006/relationships/image"/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9.jpeg" Type="http://schemas.openxmlformats.org/officeDocument/2006/relationships/image"/><Relationship Id="rId5" Target="../media/image8.jpe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 ?><Relationships xmlns="http://schemas.openxmlformats.org/package/2006/relationships"><Relationship Id="rId8" Target="../media/image15.png" Type="http://schemas.openxmlformats.org/officeDocument/2006/relationships/image"/><Relationship Id="rId3" Target="../media/image10.jpeg" Type="http://schemas.openxmlformats.org/officeDocument/2006/relationships/image"/><Relationship Id="rId7" Target="../media/image14.jpeg" Type="http://schemas.openxmlformats.org/officeDocument/2006/relationships/image"/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13.jpeg" Type="http://schemas.openxmlformats.org/officeDocument/2006/relationships/image"/><Relationship Id="rId5" Target="../media/image12.jpeg" Type="http://schemas.openxmlformats.org/officeDocument/2006/relationships/image"/><Relationship Id="rId4" Target="../media/image11.jpeg" Type="http://schemas.openxmlformats.org/officeDocument/2006/relationships/image"/><Relationship Id="rId9" Target="../media/image16.jpeg" Type="http://schemas.openxmlformats.org/officeDocument/2006/relationships/image"/></Relationships>
</file>

<file path=ppt/slides/_rels/slide5.xml.rels><?xml version="1.0" encoding="UTF-8" standalone="yes" ?><Relationships xmlns="http://schemas.openxmlformats.org/package/2006/relationships"><Relationship Id="rId3" Target="../media/image17.jpeg" Type="http://schemas.openxmlformats.org/officeDocument/2006/relationships/image"/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Relationship Id="rId4" Target="../media/image18.png" Type="http://schemas.openxmlformats.org/officeDocument/2006/relationships/image"/></Relationships>
</file>

<file path=ppt/slides/_rels/slide6.xml.rels><?xml version="1.0" encoding="UTF-8" standalone="yes" ?><Relationships xmlns="http://schemas.openxmlformats.org/package/2006/relationships"><Relationship Id="rId3" Target="../media/image19.jpeg" Type="http://schemas.openxmlformats.org/officeDocument/2006/relationships/image"/><Relationship Id="rId7" Target="../media/image23.jpeg" Type="http://schemas.openxmlformats.org/officeDocument/2006/relationships/image"/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2.jpeg" Type="http://schemas.openxmlformats.org/officeDocument/2006/relationships/image"/><Relationship Id="rId5" Target="../media/image21.jpe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7.xml.rels><?xml version="1.0" encoding="UTF-8" standalone="yes" ?><Relationships xmlns="http://schemas.openxmlformats.org/package/2006/relationships"><Relationship Id="rId3" Target="../media/image24.jpeg" Type="http://schemas.openxmlformats.org/officeDocument/2006/relationships/image"/><Relationship Id="rId7" Target="../media/image28.jpeg" Type="http://schemas.openxmlformats.org/officeDocument/2006/relationships/image"/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27.jpeg" Type="http://schemas.openxmlformats.org/officeDocument/2006/relationships/image"/><Relationship Id="rId5" Target="../media/image26.jpe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8.xml.rels><?xml version="1.0" encoding="UTF-8" standalone="yes" ?><Relationships xmlns="http://schemas.openxmlformats.org/package/2006/relationships"><Relationship Id="rId3" Target="../media/image29.png" Type="http://schemas.openxmlformats.org/officeDocument/2006/relationships/image"/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Relationship Id="rId5" Target="../media/image31.png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9.xml.rels><?xml version="1.0" encoding="UTF-8" standalone="yes" ?><Relationships xmlns="http://schemas.openxmlformats.org/package/2006/relationships"><Relationship Id="rId3" Target="../media/image32.png" Type="http://schemas.openxmlformats.org/officeDocument/2006/relationships/image"/><Relationship Id="rId7" Target="../media/image36.jpeg" Type="http://schemas.openxmlformats.org/officeDocument/2006/relationships/image"/><Relationship Id="rId2" Target="../media/image4.jpeg" Type="http://schemas.openxmlformats.org/officeDocument/2006/relationships/image"/><Relationship Id="rId1" Target="../slideLayouts/slideLayout2.xml" Type="http://schemas.openxmlformats.org/officeDocument/2006/relationships/slideLayout"/><Relationship Id="rId6" Target="../media/image35.png" Type="http://schemas.openxmlformats.org/officeDocument/2006/relationships/image"/><Relationship Id="rId5" Target="../media/image34.jpeg" Type="http://schemas.openxmlformats.org/officeDocument/2006/relationships/image"/><Relationship Id="rId4" Target="../media/image33.jpeg" Type="http://schemas.openxmlformats.org/officeDocument/2006/relationships/imag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i.imgur.com/vRU0Fum.gif?noredirec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384" y="2085673"/>
            <a:ext cx="6025665" cy="477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Hacker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76384" cy="463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742445" y="432080"/>
            <a:ext cx="5245240" cy="1155560"/>
          </a:xfrm>
        </p:spPr>
        <p:txBody>
          <a:bodyPr>
            <a:normAutofit/>
          </a:bodyPr>
          <a:lstStyle/>
          <a:p>
            <a:r>
              <a:rPr lang="es-ES" sz="6600" dirty="0" smtClean="0"/>
              <a:t>Red </a:t>
            </a:r>
            <a:r>
              <a:rPr lang="es-ES" sz="6600" dirty="0" err="1" smtClean="0"/>
              <a:t>teaming</a:t>
            </a:r>
            <a:endParaRPr lang="es-ES" sz="6600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711758" y="5315577"/>
            <a:ext cx="4915320" cy="11194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HID </a:t>
            </a:r>
            <a:r>
              <a:rPr lang="es-ES" dirty="0" err="1"/>
              <a:t>Attacks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516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1007"/>
            <a:ext cx="10515600" cy="450421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Spoofing</a:t>
            </a:r>
            <a:r>
              <a:rPr lang="es-ES" dirty="0" smtClean="0"/>
              <a:t> VID &amp; PID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5373" y="1037968"/>
            <a:ext cx="7140213" cy="513899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s-ES" dirty="0" err="1" smtClean="0"/>
              <a:t>Edit</a:t>
            </a:r>
            <a:r>
              <a:rPr lang="es-ES" dirty="0" smtClean="0"/>
              <a:t> </a:t>
            </a:r>
            <a:r>
              <a:rPr lang="es-ES" i="1" dirty="0" smtClean="0"/>
              <a:t>boards.txt</a:t>
            </a:r>
            <a:r>
              <a:rPr lang="es-ES" dirty="0" smtClean="0"/>
              <a:t> in </a:t>
            </a:r>
            <a:r>
              <a:rPr lang="es-ES" dirty="0" err="1" smtClean="0"/>
              <a:t>Arduino</a:t>
            </a:r>
            <a:r>
              <a:rPr lang="es-ES" dirty="0" smtClean="0"/>
              <a:t> </a:t>
            </a:r>
            <a:r>
              <a:rPr lang="es-ES" dirty="0" err="1" smtClean="0"/>
              <a:t>configuration</a:t>
            </a:r>
            <a:r>
              <a:rPr lang="es-ES" dirty="0" smtClean="0"/>
              <a:t> </a:t>
            </a:r>
            <a:r>
              <a:rPr lang="es-ES" dirty="0" err="1" smtClean="0"/>
              <a:t>directory</a:t>
            </a:r>
            <a:r>
              <a:rPr lang="es-ES" dirty="0" smtClean="0"/>
              <a:t> </a:t>
            </a:r>
          </a:p>
          <a:p>
            <a:pPr marL="914400" lvl="2" indent="0">
              <a:buNone/>
            </a:pPr>
            <a:r>
              <a:rPr lang="es-ES" dirty="0" smtClean="0"/>
              <a:t>• Linux: /</a:t>
            </a:r>
            <a:r>
              <a:rPr lang="es-ES" dirty="0" err="1" smtClean="0"/>
              <a:t>root</a:t>
            </a:r>
            <a:r>
              <a:rPr lang="es-ES" dirty="0" smtClean="0"/>
              <a:t>/.</a:t>
            </a:r>
            <a:r>
              <a:rPr lang="es-ES" dirty="0" smtClean="0">
                <a:solidFill>
                  <a:srgbClr val="FF0000"/>
                </a:solidFill>
              </a:rPr>
              <a:t>arduino15/</a:t>
            </a:r>
            <a:r>
              <a:rPr lang="es-ES" dirty="0" err="1" smtClean="0">
                <a:solidFill>
                  <a:srgbClr val="FF0000"/>
                </a:solidFill>
              </a:rPr>
              <a:t>packages</a:t>
            </a:r>
            <a:r>
              <a:rPr lang="es-ES" dirty="0" smtClean="0">
                <a:solidFill>
                  <a:srgbClr val="FF0000"/>
                </a:solidFill>
              </a:rPr>
              <a:t>/</a:t>
            </a:r>
            <a:r>
              <a:rPr lang="es-ES" dirty="0" err="1" smtClean="0">
                <a:solidFill>
                  <a:srgbClr val="FF0000"/>
                </a:solidFill>
              </a:rPr>
              <a:t>arduino</a:t>
            </a:r>
            <a:r>
              <a:rPr lang="es-ES" dirty="0" smtClean="0">
                <a:solidFill>
                  <a:srgbClr val="FF0000"/>
                </a:solidFill>
              </a:rPr>
              <a:t>/hardware/</a:t>
            </a:r>
            <a:r>
              <a:rPr lang="es-ES" dirty="0" err="1" smtClean="0">
                <a:solidFill>
                  <a:srgbClr val="FF0000"/>
                </a:solidFill>
              </a:rPr>
              <a:t>avr</a:t>
            </a:r>
            <a:r>
              <a:rPr lang="es-ES" dirty="0" smtClean="0">
                <a:solidFill>
                  <a:srgbClr val="FF0000"/>
                </a:solidFill>
              </a:rPr>
              <a:t>/1.6.19/ </a:t>
            </a:r>
          </a:p>
          <a:p>
            <a:pPr marL="914400" lvl="2" indent="0">
              <a:buNone/>
            </a:pPr>
            <a:endParaRPr lang="es-ES" dirty="0" smtClean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r>
              <a:rPr lang="es-ES" dirty="0" smtClean="0"/>
              <a:t>• Windows: C:\Program Files (x86)\</a:t>
            </a:r>
            <a:r>
              <a:rPr lang="es-ES" dirty="0" err="1" smtClean="0"/>
              <a:t>Arduino</a:t>
            </a:r>
            <a:r>
              <a:rPr lang="es-ES" dirty="0" smtClean="0"/>
              <a:t>\hardware\</a:t>
            </a:r>
            <a:r>
              <a:rPr lang="es-ES" dirty="0" err="1" smtClean="0"/>
              <a:t>arduino</a:t>
            </a:r>
            <a:r>
              <a:rPr lang="es-ES" dirty="0" smtClean="0"/>
              <a:t>\</a:t>
            </a:r>
            <a:r>
              <a:rPr lang="es-ES" dirty="0" err="1" smtClean="0"/>
              <a:t>avr</a:t>
            </a:r>
            <a:endParaRPr lang="es-ES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5" y="4008812"/>
            <a:ext cx="6309659" cy="21681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236" y="505350"/>
            <a:ext cx="4434946" cy="567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71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1007"/>
            <a:ext cx="10515600" cy="450421"/>
          </a:xfrm>
        </p:spPr>
        <p:txBody>
          <a:bodyPr>
            <a:normAutofit fontScale="90000"/>
          </a:bodyPr>
          <a:lstStyle/>
          <a:p>
            <a:r>
              <a:rPr lang="en-US" sz="3800" dirty="0" err="1" smtClean="0"/>
              <a:t>AirGap</a:t>
            </a:r>
            <a:r>
              <a:rPr lang="en-US" sz="3800" dirty="0" smtClean="0"/>
              <a:t> Bypass - Windows Serial Exfiltration (Driverless)</a:t>
            </a:r>
            <a:endParaRPr lang="es-ES" sz="3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15475"/>
            <a:ext cx="2704906" cy="44469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736" y="2333400"/>
            <a:ext cx="2543175" cy="3429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3224" y="2333400"/>
            <a:ext cx="2360951" cy="3429000"/>
          </a:xfrm>
          <a:prstGeom prst="rect">
            <a:avLst/>
          </a:prstGeom>
        </p:spPr>
      </p:pic>
      <p:pic>
        <p:nvPicPr>
          <p:cNvPr id="13316" name="Picture 4" descr="http://pluspng.com/img-png/windows-hd-png-windows-png-free-download-png-file-160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461" y="4802782"/>
            <a:ext cx="2193411" cy="191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://pngimg.com/uploads/windows_logos/windows_logos_PNG37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61" y="5096757"/>
            <a:ext cx="1711651" cy="133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https://vignette.wikia.nocookie.net/videojuego/images/d/df/Windows-8-logo.png/revision/latest?cb=2015030614323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473" y="5154929"/>
            <a:ext cx="1603883" cy="121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1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1007"/>
            <a:ext cx="10515600" cy="450421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AirGap</a:t>
            </a:r>
            <a:r>
              <a:rPr lang="en-US" dirty="0" smtClean="0"/>
              <a:t> Bypass - Linux Serial Exfiltration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5373" y="1037968"/>
            <a:ext cx="11098427" cy="513899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s-ES" sz="2000" dirty="0" smtClean="0"/>
              <a:t>CustomDelay:3000 </a:t>
            </a:r>
          </a:p>
          <a:p>
            <a:pPr marL="457200" lvl="1" indent="0">
              <a:buNone/>
            </a:pPr>
            <a:r>
              <a:rPr lang="es-ES" sz="2000" dirty="0" smtClean="0"/>
              <a:t>DefaultDelay:50 </a:t>
            </a:r>
          </a:p>
          <a:p>
            <a:pPr marL="457200" lvl="1" indent="0">
              <a:buNone/>
            </a:pPr>
            <a:r>
              <a:rPr lang="es-ES" sz="2000" dirty="0" smtClean="0"/>
              <a:t>Press:134+195 </a:t>
            </a:r>
          </a:p>
          <a:p>
            <a:pPr marL="457200" lvl="1" indent="0">
              <a:buNone/>
            </a:pPr>
            <a:r>
              <a:rPr lang="es-ES" sz="2000" dirty="0" smtClean="0"/>
              <a:t>CustomDelay:1000 </a:t>
            </a:r>
          </a:p>
          <a:p>
            <a:pPr marL="457200" lvl="1" indent="0">
              <a:buNone/>
            </a:pPr>
            <a:r>
              <a:rPr lang="es-ES" sz="2000" dirty="0" err="1" smtClean="0"/>
              <a:t>PrintLine:gnome-terminal</a:t>
            </a:r>
            <a:r>
              <a:rPr lang="es-ES" sz="2000" dirty="0" smtClean="0"/>
              <a:t> </a:t>
            </a:r>
          </a:p>
          <a:p>
            <a:pPr marL="457200" lvl="1" indent="0">
              <a:buNone/>
            </a:pPr>
            <a:r>
              <a:rPr lang="es-ES" sz="2000" dirty="0" smtClean="0"/>
              <a:t>CustomDelay:1000 </a:t>
            </a:r>
          </a:p>
          <a:p>
            <a:pPr marL="457200" lvl="1" indent="0">
              <a:buNone/>
            </a:pPr>
            <a:r>
              <a:rPr lang="es-ES" sz="2000" dirty="0" err="1" smtClean="0"/>
              <a:t>PrintLine:sleep</a:t>
            </a:r>
            <a:r>
              <a:rPr lang="es-ES" sz="2000" dirty="0" smtClean="0"/>
              <a:t> .5;stty -F /</a:t>
            </a:r>
            <a:r>
              <a:rPr lang="es-ES" sz="2000" dirty="0" err="1" smtClean="0"/>
              <a:t>dev</a:t>
            </a:r>
            <a:r>
              <a:rPr lang="es-ES" sz="2000" dirty="0" smtClean="0"/>
              <a:t>/serial/</a:t>
            </a:r>
            <a:r>
              <a:rPr lang="es-ES" sz="2000" dirty="0" err="1" smtClean="0"/>
              <a:t>by</a:t>
            </a:r>
            <a:r>
              <a:rPr lang="es-ES" sz="2000" dirty="0" smtClean="0"/>
              <a:t>-id/*</a:t>
            </a:r>
            <a:r>
              <a:rPr lang="es-ES" sz="2000" dirty="0" err="1" smtClean="0"/>
              <a:t>LilyPad</a:t>
            </a:r>
            <a:r>
              <a:rPr lang="es-ES" sz="2000" dirty="0" smtClean="0"/>
              <a:t>* 38400;echo – e "</a:t>
            </a:r>
            <a:r>
              <a:rPr lang="es-ES" sz="2000" dirty="0" err="1" smtClean="0"/>
              <a:t>SerialEXFIL</a:t>
            </a:r>
            <a:r>
              <a:rPr lang="es-ES" sz="2000" dirty="0" smtClean="0"/>
              <a:t>:"$(</a:t>
            </a:r>
            <a:r>
              <a:rPr lang="es-ES" sz="2000" dirty="0" err="1" smtClean="0"/>
              <a:t>ifconfig</a:t>
            </a:r>
            <a:r>
              <a:rPr lang="es-ES" sz="2000" dirty="0" smtClean="0"/>
              <a:t>)"\n" &gt; /</a:t>
            </a:r>
            <a:r>
              <a:rPr lang="es-ES" sz="2000" dirty="0" err="1" smtClean="0"/>
              <a:t>dev</a:t>
            </a:r>
            <a:r>
              <a:rPr lang="es-ES" sz="2000" dirty="0" smtClean="0"/>
              <a:t>/serial/</a:t>
            </a:r>
            <a:r>
              <a:rPr lang="es-ES" sz="2000" dirty="0" err="1" smtClean="0"/>
              <a:t>by</a:t>
            </a:r>
            <a:r>
              <a:rPr lang="es-ES" sz="2000" dirty="0" smtClean="0"/>
              <a:t>-id/*</a:t>
            </a:r>
            <a:r>
              <a:rPr lang="es-ES" sz="2000" dirty="0" err="1" smtClean="0"/>
              <a:t>LilyPad</a:t>
            </a:r>
            <a:r>
              <a:rPr lang="es-ES" sz="2000" dirty="0" smtClean="0"/>
              <a:t>*;</a:t>
            </a:r>
            <a:r>
              <a:rPr lang="es-ES" sz="2000" dirty="0" err="1" smtClean="0"/>
              <a:t>exit</a:t>
            </a:r>
            <a:endParaRPr lang="es-ES" sz="2000" dirty="0" smtClean="0"/>
          </a:p>
        </p:txBody>
      </p:sp>
    </p:spTree>
    <p:extLst>
      <p:ext uri="{BB962C8B-B14F-4D97-AF65-F5344CB8AC3E}">
        <p14:creationId xmlns:p14="http://schemas.microsoft.com/office/powerpoint/2010/main" val="359926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1007"/>
            <a:ext cx="10515600" cy="450421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ESPortal</a:t>
            </a:r>
            <a:r>
              <a:rPr lang="es-ES" dirty="0" smtClean="0"/>
              <a:t> </a:t>
            </a:r>
            <a:r>
              <a:rPr lang="es-ES" dirty="0" err="1" smtClean="0"/>
              <a:t>Credentials</a:t>
            </a:r>
            <a:r>
              <a:rPr lang="es-ES" dirty="0" smtClean="0"/>
              <a:t> </a:t>
            </a:r>
            <a:r>
              <a:rPr lang="es-ES" dirty="0" err="1" smtClean="0"/>
              <a:t>Harvester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5373" y="1037968"/>
            <a:ext cx="11098427" cy="513899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• Redirects HTTP requests to a fake login page. </a:t>
            </a:r>
          </a:p>
          <a:p>
            <a:pPr marL="457200" lvl="1" indent="0">
              <a:buNone/>
            </a:pPr>
            <a:r>
              <a:rPr lang="en-US" dirty="0" smtClean="0"/>
              <a:t>– Does not support HTTPS requests nor override cached HTTPS redirects.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• You can define a custom template for up to 3 specific domains, a welcome portal, and a catch-all.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• Captured credentials are stored on the exfiltration page in the file "esportal-log.txt".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• Custom html templates can be uploaded for the </a:t>
            </a:r>
            <a:r>
              <a:rPr lang="en-US" dirty="0" err="1" smtClean="0"/>
              <a:t>ESPortal</a:t>
            </a:r>
            <a:r>
              <a:rPr lang="en-US" dirty="0" smtClean="0"/>
              <a:t> login credential harvester via FTP.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560818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1007"/>
            <a:ext cx="10515600" cy="450421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Software </a:t>
            </a:r>
            <a:r>
              <a:rPr lang="es-ES" dirty="0" err="1" smtClean="0"/>
              <a:t>Frameworks</a:t>
            </a:r>
            <a:r>
              <a:rPr lang="es-ES" dirty="0" smtClean="0"/>
              <a:t> – </a:t>
            </a:r>
            <a:r>
              <a:rPr lang="es-ES" dirty="0" err="1" smtClean="0"/>
              <a:t>USaBuse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5373" y="1037968"/>
            <a:ext cx="11098427" cy="513899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• Bypass Air-Gapped restrictions </a:t>
            </a:r>
          </a:p>
          <a:p>
            <a:pPr marL="457200" lvl="1" indent="0">
              <a:buNone/>
            </a:pPr>
            <a:r>
              <a:rPr lang="en-US" dirty="0" smtClean="0"/>
              <a:t>• Once connected to a PC: </a:t>
            </a:r>
          </a:p>
          <a:p>
            <a:pPr marL="914400" lvl="2" indent="0">
              <a:buNone/>
            </a:pPr>
            <a:r>
              <a:rPr lang="en-US" dirty="0" smtClean="0"/>
              <a:t>– Creates a </a:t>
            </a:r>
            <a:r>
              <a:rPr lang="en-US" dirty="0" err="1" smtClean="0"/>
              <a:t>WiFi</a:t>
            </a:r>
            <a:r>
              <a:rPr lang="en-US" dirty="0" smtClean="0"/>
              <a:t> AP </a:t>
            </a:r>
          </a:p>
          <a:p>
            <a:pPr marL="914400" lvl="2" indent="0">
              <a:buNone/>
            </a:pPr>
            <a:r>
              <a:rPr lang="en-US" dirty="0" smtClean="0"/>
              <a:t>– Stealthy Screensaver Killer </a:t>
            </a:r>
          </a:p>
          <a:p>
            <a:pPr marL="914400" lvl="2" indent="0">
              <a:buNone/>
            </a:pPr>
            <a:r>
              <a:rPr lang="en-US" dirty="0" smtClean="0"/>
              <a:t>– Injects </a:t>
            </a:r>
            <a:r>
              <a:rPr lang="en-US" dirty="0" err="1" smtClean="0"/>
              <a:t>PoSH</a:t>
            </a:r>
            <a:r>
              <a:rPr lang="en-US" dirty="0" smtClean="0"/>
              <a:t> scripts that creates a HID RAW as </a:t>
            </a:r>
            <a:r>
              <a:rPr lang="en-US" dirty="0" err="1" smtClean="0"/>
              <a:t>exfil</a:t>
            </a:r>
            <a:r>
              <a:rPr lang="en-US" dirty="0" smtClean="0"/>
              <a:t> channel to transfer data back. </a:t>
            </a:r>
          </a:p>
          <a:p>
            <a:pPr marL="914400" lvl="2" indent="0">
              <a:buNone/>
            </a:pPr>
            <a:r>
              <a:rPr lang="en-US" dirty="0" smtClean="0"/>
              <a:t>– Returns a CMD shell to the attacker 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050" name="Picture 2" descr="https://sensepost.com/img/pages/blog/2016/universal-serial-abuse/Screen-Shot-2016-08-15-at-4.59.47-P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297" y="3477238"/>
            <a:ext cx="5212209" cy="292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77238"/>
            <a:ext cx="4341100" cy="2926265"/>
          </a:xfrm>
          <a:prstGeom prst="rect">
            <a:avLst/>
          </a:prstGeom>
        </p:spPr>
      </p:pic>
      <p:pic>
        <p:nvPicPr>
          <p:cNvPr id="2052" name="Picture 4" descr="https://avatars1.githubusercontent.com/u/1193973?s=400&amp;v=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336" y="-119448"/>
            <a:ext cx="2673178" cy="267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513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0421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P4wnP1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15762"/>
            <a:ext cx="10515600" cy="46612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• Bypass Air-Gapped restrictions </a:t>
            </a:r>
          </a:p>
          <a:p>
            <a:pPr marL="457200" lvl="1" indent="0">
              <a:buNone/>
            </a:pPr>
            <a:r>
              <a:rPr lang="en-US" dirty="0" smtClean="0"/>
              <a:t>– Uses a HID RAW as </a:t>
            </a:r>
            <a:r>
              <a:rPr lang="en-US" dirty="0" err="1" smtClean="0"/>
              <a:t>exfil</a:t>
            </a:r>
            <a:r>
              <a:rPr lang="en-US" dirty="0" smtClean="0"/>
              <a:t> channel to transfer data back (~50Kb/s) </a:t>
            </a:r>
          </a:p>
          <a:p>
            <a:pPr marL="457200" lvl="1" indent="0">
              <a:buNone/>
            </a:pPr>
            <a:r>
              <a:rPr lang="en-US" dirty="0" smtClean="0"/>
              <a:t>– The HID backdoor can call back a remote C&amp;C (in case of a weaponized gadget &amp; a known </a:t>
            </a:r>
            <a:r>
              <a:rPr lang="en-US" dirty="0" err="1" smtClean="0"/>
              <a:t>WiFi</a:t>
            </a:r>
            <a:r>
              <a:rPr lang="en-US" dirty="0" smtClean="0"/>
              <a:t> network available)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• Supports </a:t>
            </a:r>
            <a:r>
              <a:rPr lang="en-US" dirty="0" err="1" smtClean="0"/>
              <a:t>RubberDucky</a:t>
            </a:r>
            <a:r>
              <a:rPr lang="en-US" dirty="0" smtClean="0"/>
              <a:t> Scripts </a:t>
            </a:r>
          </a:p>
          <a:p>
            <a:pPr marL="457200" lvl="1" indent="0">
              <a:buNone/>
            </a:pPr>
            <a:r>
              <a:rPr lang="en-US" dirty="0" smtClean="0"/>
              <a:t>– Can also be triggered by CAPS-, NUM- or SCROLL-LOCK interaction on target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• Win10 </a:t>
            </a:r>
            <a:r>
              <a:rPr lang="en-US" dirty="0" err="1" smtClean="0"/>
              <a:t>Lockpicker</a:t>
            </a:r>
            <a:r>
              <a:rPr lang="en-US" dirty="0" smtClean="0"/>
              <a:t> </a:t>
            </a:r>
          </a:p>
          <a:p>
            <a:pPr marL="457200" lvl="1" indent="0">
              <a:buNone/>
            </a:pPr>
            <a:r>
              <a:rPr lang="en-US" dirty="0" smtClean="0"/>
              <a:t>– Steals NetNTLMv2 hash from locked Windows machine, attempts to crack the hash and enters the plain password to unlock the machine on success. (Fixed with KB4041691 on October 10, 2017).</a:t>
            </a:r>
            <a:endParaRPr lang="es-ES" dirty="0"/>
          </a:p>
        </p:txBody>
      </p:sp>
      <p:pic>
        <p:nvPicPr>
          <p:cNvPr id="1028" name="Picture 4" descr="https://p4wnp1.readthedocs.io/en/latest/img/p4wnp1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653" y="118401"/>
            <a:ext cx="1869990" cy="187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274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0421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POTÆbox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74589" y="1120346"/>
            <a:ext cx="5735595" cy="505661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Penetration Over The {Air, Ethernet} </a:t>
            </a:r>
            <a:r>
              <a:rPr lang="en-US" dirty="0" smtClean="0"/>
              <a:t>box</a:t>
            </a:r>
          </a:p>
          <a:p>
            <a:pPr marL="0" indent="0">
              <a:buNone/>
            </a:pPr>
            <a:r>
              <a:rPr lang="es-ES" dirty="0"/>
              <a:t>• </a:t>
            </a:r>
            <a:r>
              <a:rPr lang="es-ES" dirty="0" err="1" smtClean="0"/>
              <a:t>Quad-core</a:t>
            </a:r>
            <a:r>
              <a:rPr lang="es-ES" dirty="0" smtClean="0"/>
              <a:t> </a:t>
            </a:r>
            <a:r>
              <a:rPr lang="es-ES" dirty="0"/>
              <a:t>CPU ARM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• </a:t>
            </a:r>
            <a:r>
              <a:rPr lang="es-ES" dirty="0"/>
              <a:t>2gb RAM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• </a:t>
            </a:r>
            <a:r>
              <a:rPr lang="es-ES" dirty="0"/>
              <a:t>8gb NAND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• </a:t>
            </a:r>
            <a:r>
              <a:rPr lang="es-ES" dirty="0"/>
              <a:t>2x Gigabit Ethernet </a:t>
            </a:r>
            <a:r>
              <a:rPr lang="es-ES" dirty="0" err="1"/>
              <a:t>Ports</a:t>
            </a:r>
            <a:r>
              <a:rPr lang="es-ES" dirty="0"/>
              <a:t> (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MiTM</a:t>
            </a:r>
            <a:r>
              <a:rPr lang="es-ES" dirty="0"/>
              <a:t>, NAC Bypass, etc.)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• </a:t>
            </a:r>
            <a:r>
              <a:rPr lang="es-ES" dirty="0"/>
              <a:t>2x USB 2.0 </a:t>
            </a:r>
            <a:r>
              <a:rPr lang="es-ES" dirty="0" err="1"/>
              <a:t>Ports</a:t>
            </a:r>
            <a:r>
              <a:rPr lang="es-ES" dirty="0"/>
              <a:t>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• </a:t>
            </a:r>
            <a:r>
              <a:rPr lang="es-ES" dirty="0" err="1"/>
              <a:t>Embedded</a:t>
            </a:r>
            <a:r>
              <a:rPr lang="es-ES" dirty="0"/>
              <a:t> </a:t>
            </a:r>
            <a:r>
              <a:rPr lang="es-ES" dirty="0" err="1"/>
              <a:t>Microphone</a:t>
            </a:r>
            <a:r>
              <a:rPr lang="es-ES" dirty="0"/>
              <a:t>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• </a:t>
            </a:r>
            <a:r>
              <a:rPr lang="es-ES" dirty="0" err="1"/>
              <a:t>Embedded</a:t>
            </a:r>
            <a:r>
              <a:rPr lang="es-ES" dirty="0"/>
              <a:t> Camera (at </a:t>
            </a:r>
            <a:r>
              <a:rPr lang="es-ES" dirty="0" err="1"/>
              <a:t>least</a:t>
            </a:r>
            <a:r>
              <a:rPr lang="es-ES" dirty="0"/>
              <a:t>, </a:t>
            </a:r>
            <a:r>
              <a:rPr lang="es-ES" dirty="0" err="1"/>
              <a:t>connector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)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• </a:t>
            </a:r>
            <a:r>
              <a:rPr lang="es-ES" dirty="0"/>
              <a:t>2G/3G Module (w/ SIM </a:t>
            </a:r>
            <a:r>
              <a:rPr lang="es-ES" dirty="0" err="1"/>
              <a:t>card</a:t>
            </a:r>
            <a:r>
              <a:rPr lang="es-ES" dirty="0"/>
              <a:t> slot)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• </a:t>
            </a:r>
            <a:r>
              <a:rPr lang="es-ES" dirty="0" err="1"/>
              <a:t>uSD</a:t>
            </a:r>
            <a:r>
              <a:rPr lang="es-ES" dirty="0"/>
              <a:t> </a:t>
            </a:r>
            <a:r>
              <a:rPr lang="es-ES" dirty="0" err="1"/>
              <a:t>card</a:t>
            </a:r>
            <a:r>
              <a:rPr lang="es-ES" dirty="0"/>
              <a:t> slot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• </a:t>
            </a:r>
            <a:r>
              <a:rPr lang="es-ES" dirty="0" err="1"/>
              <a:t>Atheros</a:t>
            </a:r>
            <a:r>
              <a:rPr lang="es-ES" dirty="0"/>
              <a:t> </a:t>
            </a:r>
            <a:r>
              <a:rPr lang="es-ES" dirty="0" err="1"/>
              <a:t>Wifi</a:t>
            </a:r>
            <a:r>
              <a:rPr lang="es-ES" dirty="0"/>
              <a:t> Chipset ( 2x </a:t>
            </a:r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permi</a:t>
            </a:r>
            <a:r>
              <a:rPr lang="es-ES" dirty="0"/>
              <a:t>=</a:t>
            </a:r>
            <a:r>
              <a:rPr lang="es-ES" dirty="0" err="1"/>
              <a:t>ng</a:t>
            </a:r>
            <a:r>
              <a:rPr lang="es-ES" dirty="0"/>
              <a:t>)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• </a:t>
            </a:r>
            <a:r>
              <a:rPr lang="es-ES" dirty="0" err="1"/>
              <a:t>Relays</a:t>
            </a:r>
            <a:r>
              <a:rPr lang="es-ES" dirty="0"/>
              <a:t> </a:t>
            </a:r>
            <a:r>
              <a:rPr lang="es-ES" dirty="0" err="1"/>
              <a:t>controlled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GPIOs</a:t>
            </a:r>
            <a:r>
              <a:rPr lang="es-ES" dirty="0"/>
              <a:t> (to </a:t>
            </a:r>
            <a:r>
              <a:rPr lang="es-ES" dirty="0" err="1"/>
              <a:t>remotely</a:t>
            </a:r>
            <a:r>
              <a:rPr lang="es-ES" dirty="0"/>
              <a:t> control </a:t>
            </a:r>
            <a:r>
              <a:rPr lang="es-ES" dirty="0" err="1"/>
              <a:t>lights</a:t>
            </a:r>
            <a:r>
              <a:rPr lang="es-ES" dirty="0"/>
              <a:t>, TV, etc.)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• </a:t>
            </a:r>
            <a:r>
              <a:rPr lang="es-ES" dirty="0"/>
              <a:t>HDMI in &amp; </a:t>
            </a:r>
            <a:r>
              <a:rPr lang="es-ES" dirty="0" err="1"/>
              <a:t>out</a:t>
            </a:r>
            <a:r>
              <a:rPr lang="es-ES" dirty="0"/>
              <a:t> (</a:t>
            </a:r>
            <a:r>
              <a:rPr lang="es-ES" dirty="0" err="1"/>
              <a:t>for</a:t>
            </a:r>
            <a:r>
              <a:rPr lang="es-ES" dirty="0"/>
              <a:t> HDMI </a:t>
            </a:r>
            <a:r>
              <a:rPr lang="es-ES" dirty="0" err="1"/>
              <a:t>MiTM</a:t>
            </a:r>
            <a:r>
              <a:rPr lang="es-ES" dirty="0"/>
              <a:t>) – </a:t>
            </a:r>
            <a:r>
              <a:rPr lang="es-ES" dirty="0" smtClean="0"/>
              <a:t>WIP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Resultado de imagen de potaebox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746" y="-133308"/>
            <a:ext cx="2375500" cy="237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6123889" y="1703768"/>
            <a:ext cx="5708822" cy="2479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dirty="0" err="1" smtClean="0"/>
              <a:t>POTAEbox</a:t>
            </a:r>
            <a:r>
              <a:rPr lang="es-ES" sz="2000" dirty="0" smtClean="0"/>
              <a:t> </a:t>
            </a:r>
            <a:r>
              <a:rPr lang="es-ES" sz="2000" dirty="0" err="1" smtClean="0"/>
              <a:t>Purposes</a:t>
            </a:r>
            <a:r>
              <a:rPr lang="es-ES" sz="2000" dirty="0" smtClean="0"/>
              <a:t>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 dirty="0"/>
              <a:t> </a:t>
            </a:r>
            <a:r>
              <a:rPr lang="es-ES" sz="2000" dirty="0" smtClean="0"/>
              <a:t>- Security </a:t>
            </a:r>
            <a:r>
              <a:rPr lang="es-ES" sz="2000" dirty="0" err="1" smtClean="0"/>
              <a:t>OperaMons</a:t>
            </a:r>
            <a:r>
              <a:rPr lang="es-ES" sz="2000" dirty="0" smtClean="0"/>
              <a:t> (i.e. </a:t>
            </a:r>
            <a:r>
              <a:rPr lang="es-ES" sz="2000" dirty="0" err="1" smtClean="0"/>
              <a:t>PenetraMon</a:t>
            </a:r>
            <a:r>
              <a:rPr lang="es-ES" sz="2000" dirty="0" smtClean="0"/>
              <a:t> </a:t>
            </a:r>
            <a:r>
              <a:rPr lang="es-ES" sz="2000" dirty="0" err="1" smtClean="0"/>
              <a:t>Tests</a:t>
            </a:r>
            <a:r>
              <a:rPr lang="es-ES" sz="2000" dirty="0" smtClean="0"/>
              <a:t>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 dirty="0" smtClean="0"/>
              <a:t> - </a:t>
            </a:r>
            <a:r>
              <a:rPr lang="es-ES" sz="2000" dirty="0" err="1" smtClean="0"/>
              <a:t>Surveillance</a:t>
            </a:r>
            <a:r>
              <a:rPr lang="es-ES" sz="2000" dirty="0" smtClean="0"/>
              <a:t> (i.e. </a:t>
            </a:r>
            <a:r>
              <a:rPr lang="es-ES" sz="2000" dirty="0" err="1" smtClean="0"/>
              <a:t>Mic</a:t>
            </a:r>
            <a:r>
              <a:rPr lang="es-ES" sz="2000" dirty="0" smtClean="0"/>
              <a:t> &amp; Camera)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 dirty="0" smtClean="0"/>
              <a:t> - Network </a:t>
            </a:r>
            <a:r>
              <a:rPr lang="es-ES" sz="2000" dirty="0" err="1" smtClean="0"/>
              <a:t>Appliance</a:t>
            </a:r>
            <a:r>
              <a:rPr lang="es-ES" sz="2000" dirty="0" smtClean="0"/>
              <a:t> (i.e. Firewall, IDS, </a:t>
            </a:r>
            <a:r>
              <a:rPr lang="es-ES" sz="2000" dirty="0" err="1" smtClean="0"/>
              <a:t>Honeypot</a:t>
            </a:r>
            <a:r>
              <a:rPr lang="es-ES" sz="2000" dirty="0" smtClean="0"/>
              <a:t>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 dirty="0" smtClean="0"/>
              <a:t> - Home </a:t>
            </a:r>
            <a:r>
              <a:rPr lang="es-ES" sz="2000" dirty="0" err="1" smtClean="0"/>
              <a:t>AutomaMon</a:t>
            </a:r>
            <a:r>
              <a:rPr lang="es-ES" sz="2000" dirty="0" smtClean="0"/>
              <a:t> (i.e. </a:t>
            </a:r>
            <a:r>
              <a:rPr lang="es-ES" sz="2000" dirty="0" err="1" smtClean="0"/>
              <a:t>Lights</a:t>
            </a:r>
            <a:r>
              <a:rPr lang="es-ES" sz="2000" dirty="0" smtClean="0"/>
              <a:t>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 dirty="0" smtClean="0"/>
              <a:t> - </a:t>
            </a:r>
            <a:r>
              <a:rPr lang="es-ES" sz="2000" dirty="0" err="1" smtClean="0"/>
              <a:t>Generic</a:t>
            </a:r>
            <a:r>
              <a:rPr lang="es-ES" sz="2000" dirty="0" smtClean="0"/>
              <a:t> </a:t>
            </a:r>
            <a:r>
              <a:rPr lang="es-ES" sz="2000" dirty="0" err="1" smtClean="0"/>
              <a:t>Electronic</a:t>
            </a:r>
            <a:r>
              <a:rPr lang="es-ES" sz="2000" dirty="0" smtClean="0"/>
              <a:t> </a:t>
            </a:r>
            <a:r>
              <a:rPr lang="es-ES" sz="2000" dirty="0" err="1" smtClean="0"/>
              <a:t>Projects</a:t>
            </a:r>
            <a:r>
              <a:rPr lang="es-ES" sz="2000" dirty="0" smtClean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02" y="4199833"/>
            <a:ext cx="3026951" cy="2362499"/>
          </a:xfrm>
          <a:prstGeom prst="rect">
            <a:avLst/>
          </a:prstGeom>
        </p:spPr>
      </p:pic>
      <p:pic>
        <p:nvPicPr>
          <p:cNvPr id="4100" name="Picture 4" descr="https://pbs.twimg.com/media/DK3wdflXcAAcHGo.jpg:lar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263" y="4338292"/>
            <a:ext cx="2097222" cy="235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324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467" y="142416"/>
            <a:ext cx="9069066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01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0421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P4wnP1 </a:t>
            </a:r>
            <a:r>
              <a:rPr lang="es-ES" dirty="0" err="1" smtClean="0"/>
              <a:t>Mods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92" y="1356363"/>
            <a:ext cx="4168326" cy="226004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470769" y="3616405"/>
            <a:ext cx="2743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P4wnP1 OLED Bonnet </a:t>
            </a:r>
            <a:r>
              <a:rPr lang="es-ES" b="1" dirty="0" err="1" smtClean="0"/>
              <a:t>mod</a:t>
            </a:r>
            <a:endParaRPr lang="es-ES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582" y="3985737"/>
            <a:ext cx="4040838" cy="234468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825179" y="6316589"/>
            <a:ext cx="2790644" cy="38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P4wnP1 </a:t>
            </a:r>
            <a:r>
              <a:rPr lang="es-ES" b="1" dirty="0" err="1"/>
              <a:t>ophcrack</a:t>
            </a:r>
            <a:r>
              <a:rPr lang="es-ES" b="1" dirty="0"/>
              <a:t> </a:t>
            </a:r>
            <a:r>
              <a:rPr lang="es-ES" b="1" dirty="0" err="1"/>
              <a:t>payload</a:t>
            </a:r>
            <a:endParaRPr lang="es-ES" b="1" dirty="0"/>
          </a:p>
        </p:txBody>
      </p:sp>
      <p:pic>
        <p:nvPicPr>
          <p:cNvPr id="15362" name="Picture 2" descr="https://i.ytimg.com/vi/Aatp5gCskvk/maxresdefaul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492" y="3985737"/>
            <a:ext cx="4168326" cy="234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2340875" y="6330421"/>
            <a:ext cx="300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/>
              <a:t>PoisonTap</a:t>
            </a:r>
            <a:r>
              <a:rPr lang="es-ES" b="1" dirty="0" smtClean="0"/>
              <a:t> </a:t>
            </a:r>
            <a:r>
              <a:rPr lang="es-ES" b="1" dirty="0" err="1" smtClean="0"/>
              <a:t>by</a:t>
            </a:r>
            <a:r>
              <a:rPr lang="es-ES" b="1" dirty="0" smtClean="0"/>
              <a:t> </a:t>
            </a:r>
            <a:r>
              <a:rPr lang="es-ES" b="1" dirty="0" err="1" smtClean="0"/>
              <a:t>Sammy</a:t>
            </a:r>
            <a:r>
              <a:rPr lang="es-ES" b="1" dirty="0" smtClean="0"/>
              <a:t> </a:t>
            </a:r>
            <a:r>
              <a:rPr lang="es-ES" b="1" dirty="0" err="1" smtClean="0"/>
              <a:t>Kamkar</a:t>
            </a:r>
            <a:endParaRPr lang="es-ES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15" y="1356363"/>
            <a:ext cx="3772172" cy="226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88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0421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More </a:t>
            </a:r>
            <a:r>
              <a:rPr lang="es-ES" dirty="0" err="1" smtClean="0"/>
              <a:t>Mods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302" y="4003875"/>
            <a:ext cx="3363098" cy="254425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813" y="1364601"/>
            <a:ext cx="2867264" cy="144375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302" y="1068038"/>
            <a:ext cx="3503141" cy="2815957"/>
          </a:xfrm>
          <a:prstGeom prst="rect">
            <a:avLst/>
          </a:prstGeom>
        </p:spPr>
      </p:pic>
      <p:pic>
        <p:nvPicPr>
          <p:cNvPr id="3074" name="Picture 2" descr="https://arduboy.com/b/wp-content/uploads/2017/02/arduboyplay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611" y="2963745"/>
            <a:ext cx="2135762" cy="338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03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0421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Human Interface </a:t>
            </a:r>
            <a:r>
              <a:rPr lang="es-ES" dirty="0" err="1" smtClean="0"/>
              <a:t>Device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97687"/>
            <a:ext cx="10515600" cy="4579275"/>
          </a:xfrm>
        </p:spPr>
        <p:txBody>
          <a:bodyPr/>
          <a:lstStyle/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“A human interface device or HID is a type of computer device usually used by humans and takes input and gives output to humans.” – Wikipedia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Keyboard, Mouse, Game Controllers, Drawing tablets, etc.</a:t>
            </a:r>
          </a:p>
          <a:p>
            <a:pPr lvl="1"/>
            <a:r>
              <a:rPr lang="en-US" dirty="0" smtClean="0"/>
              <a:t>Most of the times don’t need external drivers to operate</a:t>
            </a:r>
          </a:p>
          <a:p>
            <a:pPr lvl="1"/>
            <a:r>
              <a:rPr lang="en-US" dirty="0" smtClean="0"/>
              <a:t>Usually whitelisted by DLP tools</a:t>
            </a:r>
          </a:p>
          <a:p>
            <a:pPr lvl="1"/>
            <a:r>
              <a:rPr lang="en-US" dirty="0" smtClean="0"/>
              <a:t>Not under Antiviruses’ scope </a:t>
            </a:r>
            <a:endParaRPr lang="es-ES" dirty="0"/>
          </a:p>
        </p:txBody>
      </p:sp>
      <p:pic>
        <p:nvPicPr>
          <p:cNvPr id="9218" name="Picture 2" descr="Resultado de imagen de human interface devic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020" y="390684"/>
            <a:ext cx="2055780" cy="84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94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0421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Pentest</a:t>
            </a:r>
            <a:r>
              <a:rPr lang="es-ES" dirty="0" smtClean="0"/>
              <a:t> </a:t>
            </a:r>
            <a:r>
              <a:rPr lang="es-ES" dirty="0" err="1" smtClean="0"/>
              <a:t>Dropboxes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41" y="1094150"/>
            <a:ext cx="4706284" cy="203084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41" y="3181173"/>
            <a:ext cx="4706284" cy="33543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112" y="1094150"/>
            <a:ext cx="6107051" cy="2316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112" y="3974237"/>
            <a:ext cx="6107051" cy="256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0421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Mitigations</a:t>
            </a:r>
            <a:r>
              <a:rPr lang="es-ES" dirty="0" smtClean="0"/>
              <a:t> – Linux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0492" y="1169773"/>
            <a:ext cx="7465541" cy="51321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000" dirty="0"/>
              <a:t>Use </a:t>
            </a:r>
            <a:r>
              <a:rPr lang="es-ES" sz="2000" dirty="0" err="1"/>
              <a:t>udev</a:t>
            </a:r>
            <a:r>
              <a:rPr lang="es-ES" sz="2000" dirty="0"/>
              <a:t> rules to </a:t>
            </a:r>
            <a:r>
              <a:rPr lang="es-ES" sz="2000" b="1" dirty="0" err="1"/>
              <a:t>temporarily</a:t>
            </a:r>
            <a:r>
              <a:rPr lang="es-ES" sz="2000" b="1" dirty="0"/>
              <a:t> </a:t>
            </a:r>
            <a:r>
              <a:rPr lang="es-ES" sz="2000" b="1" dirty="0" err="1"/>
              <a:t>disable</a:t>
            </a:r>
            <a:r>
              <a:rPr lang="es-ES" sz="2000" b="1" dirty="0"/>
              <a:t> </a:t>
            </a:r>
            <a:r>
              <a:rPr lang="es-ES" sz="2000" b="1" dirty="0" err="1"/>
              <a:t>the</a:t>
            </a:r>
            <a:r>
              <a:rPr lang="es-ES" sz="2000" b="1" dirty="0"/>
              <a:t> </a:t>
            </a:r>
            <a:r>
              <a:rPr lang="es-ES" sz="2000" b="1" dirty="0" err="1"/>
              <a:t>addition</a:t>
            </a:r>
            <a:r>
              <a:rPr lang="es-ES" sz="2000" b="1" dirty="0"/>
              <a:t> of new HID </a:t>
            </a:r>
            <a:r>
              <a:rPr lang="es-ES" sz="2000" b="1" dirty="0" err="1"/>
              <a:t>devices</a:t>
            </a:r>
            <a:r>
              <a:rPr lang="es-ES" sz="2000" dirty="0"/>
              <a:t> </a:t>
            </a:r>
            <a:r>
              <a:rPr lang="es-ES" sz="2000" dirty="0" err="1"/>
              <a:t>by</a:t>
            </a:r>
            <a:r>
              <a:rPr lang="es-ES" sz="2000" dirty="0"/>
              <a:t> </a:t>
            </a:r>
            <a:r>
              <a:rPr lang="es-ES" sz="2000" dirty="0" err="1"/>
              <a:t>creating</a:t>
            </a:r>
            <a:r>
              <a:rPr lang="es-ES" sz="2000" dirty="0"/>
              <a:t> a </a:t>
            </a:r>
            <a:r>
              <a:rPr lang="es-ES" sz="2000" dirty="0" smtClean="0"/>
              <a:t>file:</a:t>
            </a:r>
          </a:p>
          <a:p>
            <a:pPr marL="0" indent="0">
              <a:buNone/>
            </a:pPr>
            <a:r>
              <a:rPr lang="es-ES" sz="2000" i="1" dirty="0" smtClean="0"/>
              <a:t>/</a:t>
            </a:r>
            <a:r>
              <a:rPr lang="es-ES" sz="2000" i="1" dirty="0" err="1"/>
              <a:t>etc</a:t>
            </a:r>
            <a:r>
              <a:rPr lang="es-ES" sz="2000" i="1" dirty="0"/>
              <a:t>/</a:t>
            </a:r>
            <a:r>
              <a:rPr lang="es-ES" sz="2000" i="1" dirty="0" err="1"/>
              <a:t>udev</a:t>
            </a:r>
            <a:r>
              <a:rPr lang="es-ES" sz="2000" i="1" dirty="0"/>
              <a:t>/</a:t>
            </a:r>
            <a:r>
              <a:rPr lang="es-ES" sz="2000" i="1" dirty="0" err="1"/>
              <a:t>rules.d</a:t>
            </a:r>
            <a:r>
              <a:rPr lang="es-ES" sz="2000" i="1" dirty="0"/>
              <a:t>/10-usbblock.rules </a:t>
            </a:r>
            <a:endParaRPr lang="es-ES" sz="2000" i="1" dirty="0" smtClean="0"/>
          </a:p>
          <a:p>
            <a:pPr marL="0" indent="0">
              <a:buNone/>
            </a:pPr>
            <a:r>
              <a:rPr lang="es-ES" sz="2000" b="1" dirty="0" err="1" smtClean="0"/>
              <a:t>with</a:t>
            </a:r>
            <a:r>
              <a:rPr lang="es-ES" sz="2000" b="1" dirty="0" smtClean="0"/>
              <a:t> </a:t>
            </a:r>
            <a:r>
              <a:rPr lang="es-ES" sz="2000" b="1" dirty="0" err="1"/>
              <a:t>the</a:t>
            </a:r>
            <a:r>
              <a:rPr lang="es-ES" sz="2000" b="1" dirty="0"/>
              <a:t> </a:t>
            </a:r>
            <a:r>
              <a:rPr lang="es-ES" sz="2000" b="1" dirty="0" err="1"/>
              <a:t>content</a:t>
            </a:r>
            <a:r>
              <a:rPr lang="es-ES" sz="2000" b="1" dirty="0"/>
              <a:t>: </a:t>
            </a:r>
            <a:endParaRPr lang="es-ES" sz="2000" b="1" dirty="0" smtClean="0"/>
          </a:p>
          <a:p>
            <a:pPr marL="0" indent="0">
              <a:buNone/>
            </a:pPr>
            <a:r>
              <a:rPr lang="es-ES" sz="2000" i="1" dirty="0" smtClean="0"/>
              <a:t>#</a:t>
            </a:r>
            <a:r>
              <a:rPr lang="es-ES" sz="2000" i="1" dirty="0"/>
              <a:t>ACTION=="</a:t>
            </a:r>
            <a:r>
              <a:rPr lang="es-ES" sz="2000" i="1" dirty="0" err="1"/>
              <a:t>add</a:t>
            </a:r>
            <a:r>
              <a:rPr lang="es-ES" sz="2000" i="1" dirty="0"/>
              <a:t>", ATTR{</a:t>
            </a:r>
            <a:r>
              <a:rPr lang="es-ES" sz="2000" i="1" dirty="0" err="1"/>
              <a:t>bInterfaceClass</a:t>
            </a:r>
            <a:r>
              <a:rPr lang="es-ES" sz="2000" i="1" dirty="0"/>
              <a:t>}=="</a:t>
            </a:r>
            <a:r>
              <a:rPr lang="es-ES" sz="2000" i="1" dirty="0">
                <a:solidFill>
                  <a:srgbClr val="FF0000"/>
                </a:solidFill>
              </a:rPr>
              <a:t>03</a:t>
            </a:r>
            <a:r>
              <a:rPr lang="es-ES" sz="2000" i="1" dirty="0"/>
              <a:t>" RUN+="/</a:t>
            </a:r>
            <a:r>
              <a:rPr lang="es-ES" sz="2000" i="1" dirty="0" err="1"/>
              <a:t>bin</a:t>
            </a:r>
            <a:r>
              <a:rPr lang="es-ES" sz="2000" i="1" dirty="0"/>
              <a:t>/</a:t>
            </a:r>
            <a:r>
              <a:rPr lang="es-ES" sz="2000" i="1" dirty="0" err="1"/>
              <a:t>sh</a:t>
            </a:r>
            <a:r>
              <a:rPr lang="es-ES" sz="2000" i="1" dirty="0"/>
              <a:t> -c 'echo 0 &gt;/</a:t>
            </a:r>
            <a:r>
              <a:rPr lang="es-ES" sz="2000" i="1" dirty="0" err="1"/>
              <a:t>sys$DEVPATH</a:t>
            </a:r>
            <a:r>
              <a:rPr lang="es-ES" sz="2000" i="1" dirty="0"/>
              <a:t>/../</a:t>
            </a:r>
            <a:r>
              <a:rPr lang="es-ES" sz="2000" i="1" dirty="0" err="1"/>
              <a:t>authorized</a:t>
            </a:r>
            <a:r>
              <a:rPr lang="es-ES" sz="2000" i="1" dirty="0"/>
              <a:t>'" </a:t>
            </a:r>
            <a:endParaRPr lang="es-ES" sz="2000" i="1" dirty="0" smtClean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b="1" dirty="0" smtClean="0"/>
              <a:t>Run </a:t>
            </a:r>
            <a:r>
              <a:rPr lang="es-ES" sz="2000" b="1" dirty="0"/>
              <a:t>to Block: </a:t>
            </a:r>
            <a:endParaRPr lang="es-ES" sz="2000" b="1" dirty="0" smtClean="0"/>
          </a:p>
          <a:p>
            <a:pPr marL="0" indent="0">
              <a:buNone/>
            </a:pPr>
            <a:r>
              <a:rPr lang="es-ES" sz="2000" i="1" dirty="0" smtClean="0"/>
              <a:t>sed </a:t>
            </a:r>
            <a:r>
              <a:rPr lang="es-ES" sz="2000" i="1" dirty="0"/>
              <a:t>-i 's/#//' /</a:t>
            </a:r>
            <a:r>
              <a:rPr lang="es-ES" sz="2000" i="1" dirty="0" err="1"/>
              <a:t>etc</a:t>
            </a:r>
            <a:r>
              <a:rPr lang="es-ES" sz="2000" i="1" dirty="0"/>
              <a:t>/</a:t>
            </a:r>
            <a:r>
              <a:rPr lang="es-ES" sz="2000" i="1" dirty="0" err="1"/>
              <a:t>udev</a:t>
            </a:r>
            <a:r>
              <a:rPr lang="es-ES" sz="2000" i="1" dirty="0"/>
              <a:t>/</a:t>
            </a:r>
            <a:r>
              <a:rPr lang="es-ES" sz="2000" i="1" dirty="0" err="1"/>
              <a:t>rules.d</a:t>
            </a:r>
            <a:r>
              <a:rPr lang="es-ES" sz="2000" i="1" dirty="0"/>
              <a:t>/10-usbblock.rules; </a:t>
            </a:r>
            <a:r>
              <a:rPr lang="es-ES" sz="2000" i="1" dirty="0" err="1"/>
              <a:t>udevadm</a:t>
            </a:r>
            <a:r>
              <a:rPr lang="es-ES" sz="2000" i="1" dirty="0"/>
              <a:t> control --</a:t>
            </a:r>
            <a:r>
              <a:rPr lang="es-ES" sz="2000" i="1" dirty="0" err="1"/>
              <a:t>reload</a:t>
            </a:r>
            <a:r>
              <a:rPr lang="es-ES" sz="2000" i="1" dirty="0"/>
              <a:t>-rules </a:t>
            </a:r>
            <a:endParaRPr lang="es-ES" sz="2000" i="1" dirty="0" smtClean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b="1" dirty="0" smtClean="0"/>
              <a:t>Run </a:t>
            </a:r>
            <a:r>
              <a:rPr lang="es-ES" sz="2000" b="1" dirty="0"/>
              <a:t>to </a:t>
            </a:r>
            <a:r>
              <a:rPr lang="es-ES" sz="2000" b="1" dirty="0" err="1"/>
              <a:t>Unlock</a:t>
            </a:r>
            <a:r>
              <a:rPr lang="es-ES" sz="2000" b="1" dirty="0"/>
              <a:t> </a:t>
            </a:r>
            <a:r>
              <a:rPr lang="es-ES" sz="2000" b="1" dirty="0" err="1"/>
              <a:t>Before</a:t>
            </a:r>
            <a:r>
              <a:rPr lang="es-ES" sz="2000" b="1" dirty="0"/>
              <a:t> </a:t>
            </a:r>
            <a:r>
              <a:rPr lang="es-ES" sz="2000" b="1" dirty="0" err="1"/>
              <a:t>Reboot</a:t>
            </a:r>
            <a:r>
              <a:rPr lang="es-ES" sz="2000" b="1" dirty="0"/>
              <a:t>: </a:t>
            </a:r>
            <a:endParaRPr lang="es-ES" sz="2000" b="1" dirty="0" smtClean="0"/>
          </a:p>
          <a:p>
            <a:pPr marL="0" indent="0">
              <a:buNone/>
            </a:pPr>
            <a:r>
              <a:rPr lang="es-ES" sz="2000" i="1" dirty="0" smtClean="0"/>
              <a:t>sed </a:t>
            </a:r>
            <a:r>
              <a:rPr lang="es-ES" sz="2000" i="1" dirty="0"/>
              <a:t>-i ‘s/^/#/' /</a:t>
            </a:r>
            <a:r>
              <a:rPr lang="es-ES" sz="2000" i="1" dirty="0" err="1"/>
              <a:t>etc</a:t>
            </a:r>
            <a:r>
              <a:rPr lang="es-ES" sz="2000" i="1" dirty="0"/>
              <a:t>/</a:t>
            </a:r>
            <a:r>
              <a:rPr lang="es-ES" sz="2000" i="1" dirty="0" err="1"/>
              <a:t>udev</a:t>
            </a:r>
            <a:r>
              <a:rPr lang="es-ES" sz="2000" i="1" dirty="0"/>
              <a:t>/</a:t>
            </a:r>
            <a:r>
              <a:rPr lang="es-ES" sz="2000" i="1" dirty="0" err="1"/>
              <a:t>rules.d</a:t>
            </a:r>
            <a:r>
              <a:rPr lang="es-ES" sz="2000" i="1" dirty="0"/>
              <a:t>/10-usbblock.rules; </a:t>
            </a:r>
            <a:r>
              <a:rPr lang="es-ES" sz="2000" i="1" dirty="0" err="1"/>
              <a:t>udevadm</a:t>
            </a:r>
            <a:r>
              <a:rPr lang="es-ES" sz="2000" i="1" dirty="0"/>
              <a:t> control --</a:t>
            </a:r>
            <a:r>
              <a:rPr lang="es-ES" sz="2000" i="1" dirty="0" err="1"/>
              <a:t>reload</a:t>
            </a:r>
            <a:r>
              <a:rPr lang="es-ES" sz="2000" i="1" dirty="0"/>
              <a:t>-rules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741" y="1400432"/>
            <a:ext cx="3698863" cy="400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19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0421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Mitigations</a:t>
            </a:r>
            <a:r>
              <a:rPr lang="es-ES" dirty="0" smtClean="0"/>
              <a:t> – Linux Tools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16781" y="1094604"/>
            <a:ext cx="8849497" cy="513217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• </a:t>
            </a:r>
            <a:r>
              <a:rPr lang="en-US" sz="2000" dirty="0"/>
              <a:t>https://github.com/trpt/usbdeath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– Anti-forensic </a:t>
            </a:r>
            <a:r>
              <a:rPr lang="en-US" sz="2000" dirty="0"/>
              <a:t>tool that writes </a:t>
            </a:r>
            <a:r>
              <a:rPr lang="en-US" sz="2000" dirty="0" err="1"/>
              <a:t>udev</a:t>
            </a:r>
            <a:r>
              <a:rPr lang="en-US" sz="2000" dirty="0"/>
              <a:t> rules for known </a:t>
            </a:r>
            <a:r>
              <a:rPr lang="en-US" sz="2000" dirty="0" err="1"/>
              <a:t>usb</a:t>
            </a:r>
            <a:r>
              <a:rPr lang="en-US" sz="2000" dirty="0"/>
              <a:t> devices and do some things at unknown </a:t>
            </a:r>
            <a:r>
              <a:rPr lang="en-US" sz="2000" dirty="0" err="1"/>
              <a:t>usb</a:t>
            </a:r>
            <a:r>
              <a:rPr lang="en-US" sz="2000" dirty="0"/>
              <a:t> insertion or specific </a:t>
            </a:r>
            <a:r>
              <a:rPr lang="en-US" sz="2000" dirty="0" err="1"/>
              <a:t>usb</a:t>
            </a:r>
            <a:r>
              <a:rPr lang="en-US" sz="2000" dirty="0"/>
              <a:t> device removal 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• </a:t>
            </a:r>
            <a:r>
              <a:rPr lang="en-US" sz="2000" dirty="0"/>
              <a:t>https://github.com/USBGuard/usbguard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– </a:t>
            </a:r>
            <a:r>
              <a:rPr lang="en-US" sz="2000" dirty="0"/>
              <a:t>Software framework for implementing USB device authorization policies</a:t>
            </a:r>
            <a:endParaRPr lang="es-ES" sz="2000" i="1" dirty="0"/>
          </a:p>
        </p:txBody>
      </p:sp>
      <p:pic>
        <p:nvPicPr>
          <p:cNvPr id="5122" name="Picture 2" descr="https://1.bp.blogspot.com/-yj0-wh0wgyY/V8iuKlY_j8I/AAAAAAAA1p0/WV77yg8K-VAkpyBd8_loxBESUhPSqG9zwCLcB/s200/usbdeat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25" y="1094604"/>
            <a:ext cx="1428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de usbguar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72" y="3660690"/>
            <a:ext cx="3446913" cy="99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100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0421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Mitigations</a:t>
            </a:r>
            <a:r>
              <a:rPr lang="es-ES" dirty="0" smtClean="0"/>
              <a:t> – Windows Tools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5461" y="1175954"/>
            <a:ext cx="6993924" cy="51321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• https://github.com/pmsosa/duckhunt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– </a:t>
            </a:r>
            <a:r>
              <a:rPr lang="en-US" sz="2000" dirty="0"/>
              <a:t>Four Operational Modes: </a:t>
            </a:r>
            <a:endParaRPr lang="en-US" sz="2000" dirty="0" smtClean="0"/>
          </a:p>
          <a:p>
            <a:pPr marL="457200" lvl="1" indent="0">
              <a:buNone/>
            </a:pPr>
            <a:r>
              <a:rPr lang="en-US" sz="1600" dirty="0" smtClean="0"/>
              <a:t>• </a:t>
            </a:r>
            <a:r>
              <a:rPr lang="en-US" sz="1600" dirty="0"/>
              <a:t>Paranoid: KB input is disallowed until a password is input. Attack will also be logged. </a:t>
            </a:r>
            <a:endParaRPr lang="en-US" sz="1600" dirty="0" smtClean="0"/>
          </a:p>
          <a:p>
            <a:pPr marL="457200" lvl="1" indent="0">
              <a:buNone/>
            </a:pPr>
            <a:r>
              <a:rPr lang="en-US" sz="1600" dirty="0" smtClean="0"/>
              <a:t>• </a:t>
            </a:r>
            <a:r>
              <a:rPr lang="en-US" sz="1600" dirty="0"/>
              <a:t>Normal: KB input will temporarily be disallowed. Attack will also be logged. </a:t>
            </a:r>
            <a:endParaRPr lang="en-US" sz="1600" dirty="0" smtClean="0"/>
          </a:p>
          <a:p>
            <a:pPr marL="457200" lvl="1" indent="0">
              <a:buNone/>
            </a:pPr>
            <a:r>
              <a:rPr lang="en-US" sz="1600" dirty="0" smtClean="0"/>
              <a:t>• </a:t>
            </a:r>
            <a:r>
              <a:rPr lang="en-US" sz="1600" dirty="0"/>
              <a:t>Sneaky: A few keys will be dropped. Attack will also be logged. </a:t>
            </a:r>
            <a:endParaRPr lang="en-US" sz="1600" dirty="0" smtClean="0"/>
          </a:p>
          <a:p>
            <a:pPr marL="457200" lvl="1" indent="0">
              <a:buNone/>
            </a:pPr>
            <a:r>
              <a:rPr lang="en-US" sz="1600" dirty="0" smtClean="0"/>
              <a:t>• </a:t>
            </a:r>
            <a:r>
              <a:rPr lang="en-US" sz="1600" dirty="0" err="1"/>
              <a:t>LogOnly</a:t>
            </a:r>
            <a:r>
              <a:rPr lang="en-US" sz="1600" dirty="0"/>
              <a:t>: Simply log the attack.</a:t>
            </a:r>
            <a:endParaRPr lang="en-US" sz="16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• </a:t>
            </a:r>
            <a:r>
              <a:rPr lang="en-US" sz="2000" dirty="0" smtClean="0"/>
              <a:t>https</a:t>
            </a:r>
            <a:r>
              <a:rPr lang="en-US" sz="2000" dirty="0"/>
              <a:t>://github.com/JLospinoso/beamgun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– </a:t>
            </a:r>
            <a:r>
              <a:rPr lang="en-US" sz="2000" dirty="0"/>
              <a:t>When a malicious HID is inserted it blocks keystrokes injection by continuously stealing focus (and eventually locking the workstation)</a:t>
            </a:r>
            <a:endParaRPr lang="es-ES" sz="2000" i="1" dirty="0"/>
          </a:p>
        </p:txBody>
      </p:sp>
      <p:pic>
        <p:nvPicPr>
          <p:cNvPr id="8194" name="Picture 2" descr="https://camo.githubusercontent.com/b6d0b173b10da86d408181a970360be61550a8a7/687474703a2f2f6b6f6e756b6f69692e636f6d2f626c6f672f77702d636f6e74656e742f75706c6f6164732f323031362f31302f6475636b2d68756e742e6a706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915" y="1099434"/>
            <a:ext cx="2142782" cy="133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Beamgun Infographi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915" y="2713809"/>
            <a:ext cx="3503886" cy="404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157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0421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Resources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5460" y="1175954"/>
            <a:ext cx="10223155" cy="51321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000" dirty="0"/>
              <a:t>• http://whid.ninja </a:t>
            </a:r>
            <a:endParaRPr lang="es-ES" sz="2000" dirty="0" smtClean="0"/>
          </a:p>
          <a:p>
            <a:pPr marL="0" indent="0">
              <a:buNone/>
            </a:pPr>
            <a:r>
              <a:rPr lang="es-ES" sz="2000" dirty="0" smtClean="0"/>
              <a:t>• </a:t>
            </a:r>
            <a:r>
              <a:rPr lang="es-ES" sz="2000" dirty="0"/>
              <a:t>https://medium.com/@LucaBongiorni/ </a:t>
            </a:r>
            <a:endParaRPr lang="es-ES" sz="2000" dirty="0" smtClean="0"/>
          </a:p>
          <a:p>
            <a:pPr marL="0" indent="0">
              <a:buNone/>
            </a:pPr>
            <a:r>
              <a:rPr lang="es-ES" sz="2000" dirty="0" smtClean="0"/>
              <a:t>• </a:t>
            </a:r>
            <a:r>
              <a:rPr lang="es-ES" sz="2000" dirty="0"/>
              <a:t>https://github.com/exploitagency/ESPloitV2 </a:t>
            </a:r>
            <a:endParaRPr lang="es-ES" sz="2000" dirty="0" smtClean="0"/>
          </a:p>
          <a:p>
            <a:pPr marL="0" indent="0">
              <a:buNone/>
            </a:pPr>
            <a:r>
              <a:rPr lang="es-ES" sz="2000" dirty="0" smtClean="0"/>
              <a:t>• </a:t>
            </a:r>
            <a:r>
              <a:rPr lang="es-ES" sz="2000" dirty="0"/>
              <a:t>https://github.com/sensepost/USaBUSe </a:t>
            </a:r>
            <a:endParaRPr lang="es-ES" sz="2000" dirty="0" smtClean="0"/>
          </a:p>
          <a:p>
            <a:pPr marL="0" indent="0">
              <a:buNone/>
            </a:pPr>
            <a:r>
              <a:rPr lang="es-ES" sz="2000" dirty="0" smtClean="0"/>
              <a:t>• </a:t>
            </a:r>
            <a:r>
              <a:rPr lang="es-ES" sz="2000" dirty="0"/>
              <a:t>https://github.com/mame82/P4wnP1 </a:t>
            </a:r>
            <a:endParaRPr lang="es-ES" sz="2000" dirty="0" smtClean="0"/>
          </a:p>
          <a:p>
            <a:pPr marL="0" indent="0">
              <a:buNone/>
            </a:pPr>
            <a:r>
              <a:rPr lang="es-ES" sz="2000" dirty="0" smtClean="0"/>
              <a:t>• </a:t>
            </a:r>
            <a:r>
              <a:rPr lang="es-ES" sz="2000" dirty="0"/>
              <a:t>http://p4wnp1.readthedocs.io/en/latest/ </a:t>
            </a:r>
            <a:endParaRPr lang="es-ES" sz="2000" dirty="0" smtClean="0"/>
          </a:p>
          <a:p>
            <a:pPr marL="0" indent="0">
              <a:buNone/>
            </a:pPr>
            <a:r>
              <a:rPr lang="es-ES" sz="2000" dirty="0" smtClean="0"/>
              <a:t>• </a:t>
            </a:r>
            <a:r>
              <a:rPr lang="es-ES" sz="2000" dirty="0"/>
              <a:t>https://github.com/mossmann/cc11xx/tree/master/turnipschool </a:t>
            </a:r>
            <a:endParaRPr lang="es-ES" sz="2000" dirty="0" smtClean="0"/>
          </a:p>
          <a:p>
            <a:pPr marL="0" indent="0">
              <a:buNone/>
            </a:pPr>
            <a:r>
              <a:rPr lang="es-ES" sz="2000" dirty="0" smtClean="0"/>
              <a:t>• </a:t>
            </a:r>
            <a:r>
              <a:rPr lang="es-ES" sz="2000" dirty="0"/>
              <a:t>https://srlabs.de/bites/usb-peripherals-turn/ </a:t>
            </a:r>
            <a:endParaRPr lang="es-ES" sz="2000" dirty="0" smtClean="0"/>
          </a:p>
          <a:p>
            <a:pPr marL="0" indent="0">
              <a:buNone/>
            </a:pPr>
            <a:r>
              <a:rPr lang="es-ES" sz="2000" dirty="0" smtClean="0"/>
              <a:t>• </a:t>
            </a:r>
            <a:r>
              <a:rPr lang="es-ES" sz="2000" dirty="0"/>
              <a:t>https://hakshop.com/products/usb-rubber-ducky-deluxe </a:t>
            </a:r>
            <a:endParaRPr lang="es-ES" sz="2000" dirty="0" smtClean="0"/>
          </a:p>
          <a:p>
            <a:pPr marL="0" indent="0">
              <a:buNone/>
            </a:pPr>
            <a:r>
              <a:rPr lang="es-ES" sz="2000" dirty="0" smtClean="0"/>
              <a:t>• </a:t>
            </a:r>
            <a:r>
              <a:rPr lang="es-ES" sz="2000" dirty="0"/>
              <a:t>https://nsa.gov1.info/dni/nsa-ant-catalog/usb/index.html</a:t>
            </a:r>
            <a:endParaRPr lang="es-ES" sz="2000" i="1" dirty="0"/>
          </a:p>
        </p:txBody>
      </p:sp>
    </p:spTree>
    <p:extLst>
      <p:ext uri="{BB962C8B-B14F-4D97-AF65-F5344CB8AC3E}">
        <p14:creationId xmlns:p14="http://schemas.microsoft.com/office/powerpoint/2010/main" val="2546161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0421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 smtClean="0">
                <a:solidFill>
                  <a:schemeClr val="bg1"/>
                </a:solidFill>
              </a:rPr>
              <a:t>Fin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487" y="3114675"/>
            <a:ext cx="28670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3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0421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1st Gen.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359243"/>
            <a:ext cx="10515600" cy="4817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 smtClean="0"/>
              <a:t>• </a:t>
            </a:r>
            <a:r>
              <a:rPr lang="es-ES" dirty="0" err="1" smtClean="0"/>
              <a:t>Teensy</a:t>
            </a:r>
            <a:r>
              <a:rPr lang="es-ES" dirty="0" smtClean="0"/>
              <a:t> – (PHUKD 2009 &amp; </a:t>
            </a:r>
            <a:r>
              <a:rPr lang="es-ES" dirty="0" err="1" smtClean="0"/>
              <a:t>Kautilya</a:t>
            </a:r>
            <a:r>
              <a:rPr lang="es-ES" dirty="0" smtClean="0"/>
              <a:t> 2011) </a:t>
            </a:r>
          </a:p>
          <a:p>
            <a:pPr marL="457200" lvl="1" indent="0">
              <a:buNone/>
            </a:pPr>
            <a:r>
              <a:rPr lang="es-ES" dirty="0" smtClean="0"/>
              <a:t>– DIY </a:t>
            </a:r>
            <a:r>
              <a:rPr lang="es-ES" dirty="0" err="1" smtClean="0"/>
              <a:t>Solution</a:t>
            </a:r>
            <a:r>
              <a:rPr lang="es-ES" dirty="0" smtClean="0"/>
              <a:t> </a:t>
            </a:r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 err="1" smtClean="0"/>
              <a:t>Multiplatform</a:t>
            </a:r>
            <a:r>
              <a:rPr lang="es-ES" dirty="0" smtClean="0"/>
              <a:t> (</a:t>
            </a:r>
            <a:r>
              <a:rPr lang="es-ES" dirty="0" err="1" smtClean="0"/>
              <a:t>Win</a:t>
            </a:r>
            <a:r>
              <a:rPr lang="es-ES" dirty="0" smtClean="0"/>
              <a:t>, *</a:t>
            </a:r>
            <a:r>
              <a:rPr lang="es-ES" dirty="0" err="1" smtClean="0"/>
              <a:t>nix</a:t>
            </a:r>
            <a:r>
              <a:rPr lang="es-ES" dirty="0" smtClean="0"/>
              <a:t>, OSX) </a:t>
            </a:r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 err="1" smtClean="0"/>
              <a:t>Multipayload</a:t>
            </a:r>
            <a:r>
              <a:rPr lang="es-ES" dirty="0" smtClean="0"/>
              <a:t> (</a:t>
            </a:r>
            <a:r>
              <a:rPr lang="es-ES" dirty="0" err="1" smtClean="0"/>
              <a:t>through</a:t>
            </a:r>
            <a:r>
              <a:rPr lang="es-ES" dirty="0" smtClean="0"/>
              <a:t> DIP-</a:t>
            </a:r>
            <a:r>
              <a:rPr lang="es-ES" dirty="0" err="1" smtClean="0"/>
              <a:t>Switches</a:t>
            </a:r>
            <a:r>
              <a:rPr lang="es-ES" dirty="0" smtClean="0"/>
              <a:t>) </a:t>
            </a:r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 err="1" smtClean="0"/>
              <a:t>Cheaper</a:t>
            </a:r>
            <a:r>
              <a:rPr lang="es-ES" dirty="0" smtClean="0"/>
              <a:t> (25 €) 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• </a:t>
            </a:r>
            <a:r>
              <a:rPr lang="es-ES" dirty="0" err="1" smtClean="0"/>
              <a:t>Rubberducky</a:t>
            </a:r>
            <a:r>
              <a:rPr lang="es-ES" dirty="0" smtClean="0"/>
              <a:t> (2010) </a:t>
            </a:r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 err="1" smtClean="0"/>
              <a:t>Dedicated</a:t>
            </a:r>
            <a:r>
              <a:rPr lang="es-ES" dirty="0" smtClean="0"/>
              <a:t> Hardware </a:t>
            </a:r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 err="1" smtClean="0"/>
              <a:t>Multiplatform</a:t>
            </a:r>
            <a:r>
              <a:rPr lang="es-ES" dirty="0" smtClean="0"/>
              <a:t> (</a:t>
            </a:r>
            <a:r>
              <a:rPr lang="es-ES" dirty="0" err="1" smtClean="0"/>
              <a:t>Win</a:t>
            </a:r>
            <a:r>
              <a:rPr lang="es-ES" dirty="0" smtClean="0"/>
              <a:t>, *</a:t>
            </a:r>
            <a:r>
              <a:rPr lang="es-ES" dirty="0" err="1" smtClean="0"/>
              <a:t>nix</a:t>
            </a:r>
            <a:r>
              <a:rPr lang="es-ES" dirty="0" smtClean="0"/>
              <a:t>, OSX) </a:t>
            </a:r>
          </a:p>
          <a:p>
            <a:pPr marL="457200" lvl="1" indent="0">
              <a:buNone/>
            </a:pPr>
            <a:r>
              <a:rPr lang="es-ES" dirty="0" smtClean="0"/>
              <a:t>– Can </a:t>
            </a:r>
            <a:r>
              <a:rPr lang="es-ES" dirty="0" err="1" smtClean="0"/>
              <a:t>emulate</a:t>
            </a:r>
            <a:r>
              <a:rPr lang="es-ES" dirty="0" smtClean="0"/>
              <a:t> </a:t>
            </a:r>
            <a:r>
              <a:rPr lang="es-ES" dirty="0" err="1" smtClean="0"/>
              <a:t>Keyboard</a:t>
            </a:r>
            <a:r>
              <a:rPr lang="es-ES" dirty="0" smtClean="0"/>
              <a:t> &amp; USB Disk </a:t>
            </a:r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 err="1" smtClean="0"/>
              <a:t>Multipayload</a:t>
            </a:r>
            <a:r>
              <a:rPr lang="es-ES" dirty="0" smtClean="0"/>
              <a:t> (CAPS-INS-NUM) </a:t>
            </a:r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 err="1" smtClean="0"/>
              <a:t>Changeable</a:t>
            </a:r>
            <a:r>
              <a:rPr lang="es-ES" dirty="0" smtClean="0"/>
              <a:t> VID/PID – </a:t>
            </a:r>
            <a:r>
              <a:rPr lang="es-ES" dirty="0" err="1" smtClean="0"/>
              <a:t>Expensive</a:t>
            </a:r>
            <a:r>
              <a:rPr lang="es-ES" dirty="0" smtClean="0"/>
              <a:t> (55 €)</a:t>
            </a:r>
            <a:endParaRPr lang="es-ES" dirty="0"/>
          </a:p>
        </p:txBody>
      </p:sp>
      <p:pic>
        <p:nvPicPr>
          <p:cNvPr id="1028" name="Picture 4" descr="https://images-na.ssl-images-amazon.com/images/I/51Z0KM22TK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795" y="652132"/>
            <a:ext cx="2125447" cy="11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928" y="652132"/>
            <a:ext cx="2494867" cy="12144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378" y="1964970"/>
            <a:ext cx="2851451" cy="1860435"/>
          </a:xfrm>
          <a:prstGeom prst="rect">
            <a:avLst/>
          </a:prstGeom>
        </p:spPr>
      </p:pic>
      <p:pic>
        <p:nvPicPr>
          <p:cNvPr id="1030" name="Picture 6" descr="https://cdn.shopify.com/s/files/1/0068/2142/products/4_35611eac-0b76-4cdb-a716-b37665b26bd9_2000x.jpg?v=149429609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434" y="4133257"/>
            <a:ext cx="4403808" cy="185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897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0421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2nd Gen.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37968"/>
            <a:ext cx="10515600" cy="51389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• </a:t>
            </a:r>
            <a:r>
              <a:rPr lang="en-US" dirty="0" err="1" smtClean="0"/>
              <a:t>BadUSB</a:t>
            </a:r>
            <a:r>
              <a:rPr lang="en-US" dirty="0" smtClean="0"/>
              <a:t> (2014) </a:t>
            </a:r>
          </a:p>
          <a:p>
            <a:pPr marL="457200" lvl="1" indent="0">
              <a:buNone/>
            </a:pPr>
            <a:r>
              <a:rPr lang="en-US" dirty="0" smtClean="0"/>
              <a:t>– It exploits the controllers (i.e. </a:t>
            </a:r>
            <a:r>
              <a:rPr lang="en-US" dirty="0" err="1" smtClean="0"/>
              <a:t>Phison</a:t>
            </a:r>
            <a:r>
              <a:rPr lang="en-US" dirty="0" smtClean="0"/>
              <a:t>) within commercial USB devices and turns them into a covert keystrokes injecting device.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• TURNIPSCHOOL (2015) </a:t>
            </a:r>
          </a:p>
          <a:p>
            <a:pPr marL="457200" lvl="1" indent="0">
              <a:buNone/>
            </a:pPr>
            <a:r>
              <a:rPr lang="en-US" dirty="0" smtClean="0"/>
              <a:t>– Is a hardware implant concealed in a USB cable. It provides short range RF communication capability to software running on the host computer. Alternatively it could serve as a custom USB device under radio control.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289" y="2250978"/>
            <a:ext cx="1688371" cy="14280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146" y="2278921"/>
            <a:ext cx="1686315" cy="14000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947" y="2342850"/>
            <a:ext cx="1656658" cy="133616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872" y="2474086"/>
            <a:ext cx="1841801" cy="98181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025" y="5415697"/>
            <a:ext cx="2688865" cy="1203368"/>
          </a:xfrm>
          <a:prstGeom prst="rect">
            <a:avLst/>
          </a:prstGeom>
        </p:spPr>
      </p:pic>
      <p:pic>
        <p:nvPicPr>
          <p:cNvPr id="2050" name="Picture 2" descr="https://644db4de3505c40a0444-327723bce298e3ff5813fb42baeefbaa.ssl.cf1.rackcdn.com/978a97fe5396ebc7d1b0db6cdd1ba74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053" y="5338440"/>
            <a:ext cx="2243240" cy="135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6136" y="5515774"/>
            <a:ext cx="2599727" cy="100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4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0421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3rd Gen.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26044" y="1233917"/>
            <a:ext cx="10515600" cy="513899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dirty="0" smtClean="0"/>
              <a:t>• WHID </a:t>
            </a:r>
            <a:r>
              <a:rPr lang="es-ES" dirty="0" err="1" smtClean="0"/>
              <a:t>Injector</a:t>
            </a:r>
            <a:r>
              <a:rPr lang="es-ES" dirty="0" smtClean="0"/>
              <a:t> (2017) </a:t>
            </a:r>
          </a:p>
          <a:p>
            <a:pPr marL="457200" lvl="1" indent="0">
              <a:buNone/>
            </a:pPr>
            <a:r>
              <a:rPr lang="es-ES" dirty="0" smtClean="0"/>
              <a:t>– A </a:t>
            </a:r>
            <a:r>
              <a:rPr lang="es-ES" dirty="0" err="1" smtClean="0"/>
              <a:t>Rubberducky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Steroids</a:t>
            </a:r>
            <a:r>
              <a:rPr lang="es-ES" dirty="0" smtClean="0"/>
              <a:t> </a:t>
            </a:r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 err="1" smtClean="0"/>
              <a:t>Dedicated</a:t>
            </a:r>
            <a:r>
              <a:rPr lang="es-ES" dirty="0" smtClean="0"/>
              <a:t> Hardware </a:t>
            </a:r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 err="1" smtClean="0"/>
              <a:t>Multiplatform</a:t>
            </a:r>
            <a:r>
              <a:rPr lang="es-ES" dirty="0" smtClean="0"/>
              <a:t> (</a:t>
            </a:r>
            <a:r>
              <a:rPr lang="es-ES" dirty="0" err="1" smtClean="0"/>
              <a:t>Win</a:t>
            </a:r>
            <a:r>
              <a:rPr lang="es-ES" dirty="0" smtClean="0"/>
              <a:t>, *</a:t>
            </a:r>
            <a:r>
              <a:rPr lang="es-ES" dirty="0" err="1" smtClean="0"/>
              <a:t>nix</a:t>
            </a:r>
            <a:r>
              <a:rPr lang="es-ES" dirty="0" smtClean="0"/>
              <a:t>, OSX) </a:t>
            </a:r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 err="1" smtClean="0"/>
              <a:t>Changeable</a:t>
            </a:r>
            <a:r>
              <a:rPr lang="es-ES" dirty="0" smtClean="0"/>
              <a:t> VID/PID </a:t>
            </a:r>
          </a:p>
          <a:p>
            <a:pPr marL="457200" lvl="1" indent="0">
              <a:buNone/>
            </a:pPr>
            <a:r>
              <a:rPr lang="es-ES" dirty="0" smtClean="0"/>
              <a:t>– Has </a:t>
            </a:r>
            <a:r>
              <a:rPr lang="es-ES" dirty="0" err="1" smtClean="0"/>
              <a:t>WiFi</a:t>
            </a:r>
            <a:r>
              <a:rPr lang="es-ES" dirty="0" smtClean="0"/>
              <a:t> </a:t>
            </a:r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 err="1" smtClean="0"/>
              <a:t>Cheap</a:t>
            </a:r>
            <a:r>
              <a:rPr lang="es-ES" dirty="0" smtClean="0"/>
              <a:t> (11 €)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• P4wnP1 (2017) </a:t>
            </a:r>
          </a:p>
          <a:p>
            <a:pPr marL="457200" lvl="1" indent="0">
              <a:buNone/>
            </a:pPr>
            <a:r>
              <a:rPr lang="es-ES" dirty="0" smtClean="0"/>
              <a:t>– A </a:t>
            </a:r>
            <a:r>
              <a:rPr lang="es-ES" dirty="0" err="1" smtClean="0"/>
              <a:t>BashBunny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Steroids</a:t>
            </a:r>
            <a:r>
              <a:rPr lang="es-ES" dirty="0" smtClean="0"/>
              <a:t> </a:t>
            </a:r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RPi</a:t>
            </a:r>
            <a:r>
              <a:rPr lang="es-ES" dirty="0" smtClean="0"/>
              <a:t> Zero W (~15 €) </a:t>
            </a:r>
          </a:p>
          <a:p>
            <a:pPr marL="457200" lvl="1" indent="0">
              <a:buNone/>
            </a:pPr>
            <a:r>
              <a:rPr lang="es-ES" dirty="0" smtClean="0"/>
              <a:t>– Has </a:t>
            </a:r>
            <a:r>
              <a:rPr lang="es-ES" dirty="0" err="1" smtClean="0"/>
              <a:t>WiFi</a:t>
            </a:r>
            <a:r>
              <a:rPr lang="es-ES" dirty="0" smtClean="0"/>
              <a:t> and USB to ETH </a:t>
            </a:r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 err="1" smtClean="0"/>
              <a:t>It</a:t>
            </a:r>
            <a:r>
              <a:rPr lang="es-ES" dirty="0" smtClean="0"/>
              <a:t> can </a:t>
            </a:r>
            <a:r>
              <a:rPr lang="es-ES" dirty="0" err="1" smtClean="0"/>
              <a:t>emulate</a:t>
            </a:r>
            <a:r>
              <a:rPr lang="es-ES" dirty="0" smtClean="0"/>
              <a:t> USB Key </a:t>
            </a:r>
            <a:r>
              <a:rPr lang="es-ES" dirty="0" err="1" smtClean="0"/>
              <a:t>FileSystem</a:t>
            </a:r>
            <a:r>
              <a:rPr lang="es-ES" dirty="0" smtClean="0"/>
              <a:t> </a:t>
            </a:r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 err="1" smtClean="0"/>
              <a:t>Autocall</a:t>
            </a:r>
            <a:r>
              <a:rPr lang="es-ES" dirty="0" smtClean="0"/>
              <a:t> Back to C2 </a:t>
            </a:r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 err="1" smtClean="0"/>
              <a:t>Changeable</a:t>
            </a:r>
            <a:r>
              <a:rPr lang="es-ES" dirty="0" smtClean="0"/>
              <a:t> VID/PID </a:t>
            </a:r>
          </a:p>
          <a:p>
            <a:pPr marL="457200" lvl="1" indent="0">
              <a:buNone/>
            </a:pPr>
            <a:r>
              <a:rPr lang="es-ES" dirty="0" smtClean="0"/>
              <a:t>– And </a:t>
            </a:r>
            <a:r>
              <a:rPr lang="es-ES" dirty="0" err="1" smtClean="0"/>
              <a:t>many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cool</a:t>
            </a:r>
            <a:r>
              <a:rPr lang="es-ES" dirty="0" smtClean="0"/>
              <a:t> </a:t>
            </a:r>
            <a:r>
              <a:rPr lang="es-ES" dirty="0" err="1" smtClean="0"/>
              <a:t>features</a:t>
            </a:r>
            <a:r>
              <a:rPr lang="es-ES" dirty="0" smtClean="0"/>
              <a:t>!</a:t>
            </a:r>
            <a:endParaRPr lang="es-ES" dirty="0"/>
          </a:p>
        </p:txBody>
      </p:sp>
      <p:pic>
        <p:nvPicPr>
          <p:cNvPr id="3074" name="Picture 2" descr="https://pbs.twimg.com/profile_images/952171109516021762/igWJ3hqV_400x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60" y="1011495"/>
            <a:ext cx="2257167" cy="225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encrypted-tbn0.gstatic.com/images?q=tbn:ANd9GcTGA0M9ErSEZosUb1ltFoTqtTAkWjJgJkXXSf6ZtoAS0HrcQ4q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960" y="3491084"/>
            <a:ext cx="2257167" cy="234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60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0421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WHID </a:t>
            </a:r>
            <a:r>
              <a:rPr lang="es-ES" dirty="0" err="1" smtClean="0"/>
              <a:t>Injector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037968"/>
            <a:ext cx="10515600" cy="51389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• </a:t>
            </a:r>
            <a:r>
              <a:rPr lang="es-ES" dirty="0" err="1" smtClean="0"/>
              <a:t>Atmega</a:t>
            </a:r>
            <a:r>
              <a:rPr lang="es-ES" dirty="0" smtClean="0"/>
              <a:t> 32u4 </a:t>
            </a:r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 err="1" smtClean="0"/>
              <a:t>Arduino-friendly</a:t>
            </a:r>
            <a:r>
              <a:rPr lang="es-ES" dirty="0" smtClean="0"/>
              <a:t>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• ESP-12 </a:t>
            </a:r>
          </a:p>
          <a:p>
            <a:pPr marL="457200" lvl="1" indent="0">
              <a:buNone/>
            </a:pPr>
            <a:r>
              <a:rPr lang="es-ES" dirty="0" smtClean="0"/>
              <a:t>– </a:t>
            </a:r>
            <a:r>
              <a:rPr lang="es-ES" dirty="0" err="1" smtClean="0"/>
              <a:t>WiFi</a:t>
            </a:r>
            <a:r>
              <a:rPr lang="es-ES" dirty="0" smtClean="0"/>
              <a:t> (</a:t>
            </a:r>
            <a:r>
              <a:rPr lang="es-ES" dirty="0" err="1" smtClean="0"/>
              <a:t>both</a:t>
            </a:r>
            <a:r>
              <a:rPr lang="es-ES" dirty="0" smtClean="0"/>
              <a:t> AP and </a:t>
            </a:r>
            <a:r>
              <a:rPr lang="es-ES" dirty="0" err="1" smtClean="0"/>
              <a:t>Client</a:t>
            </a:r>
            <a:r>
              <a:rPr lang="es-ES" dirty="0" smtClean="0"/>
              <a:t> </a:t>
            </a:r>
            <a:r>
              <a:rPr lang="es-ES" dirty="0" err="1" smtClean="0"/>
              <a:t>modes</a:t>
            </a:r>
            <a:r>
              <a:rPr lang="es-ES" dirty="0" smtClean="0"/>
              <a:t>) </a:t>
            </a:r>
          </a:p>
          <a:p>
            <a:pPr marL="457200" lvl="1" indent="0">
              <a:buNone/>
            </a:pPr>
            <a:r>
              <a:rPr lang="es-ES" dirty="0" smtClean="0"/>
              <a:t>– TCP/IP </a:t>
            </a:r>
            <a:r>
              <a:rPr lang="es-ES" dirty="0" err="1" smtClean="0"/>
              <a:t>Stack</a:t>
            </a:r>
            <a:r>
              <a:rPr lang="es-ES" dirty="0" smtClean="0"/>
              <a:t> – DNS </a:t>
            </a:r>
            <a:r>
              <a:rPr lang="es-ES" dirty="0" err="1" smtClean="0"/>
              <a:t>Support</a:t>
            </a:r>
            <a:r>
              <a:rPr lang="es-ES" dirty="0" smtClean="0"/>
              <a:t> </a:t>
            </a:r>
          </a:p>
          <a:p>
            <a:pPr marL="457200" lvl="1" indent="0">
              <a:buNone/>
            </a:pPr>
            <a:r>
              <a:rPr lang="es-ES" dirty="0" smtClean="0"/>
              <a:t>– 4MB Flash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 smtClean="0"/>
              <a:t>• </a:t>
            </a:r>
            <a:r>
              <a:rPr lang="es-ES" dirty="0" err="1" smtClean="0"/>
              <a:t>Pinout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weaponizing</a:t>
            </a:r>
            <a:r>
              <a:rPr lang="es-ES" dirty="0" smtClean="0"/>
              <a:t> USB gadgets </a:t>
            </a:r>
          </a:p>
          <a:p>
            <a:pPr marL="0" indent="0">
              <a:buNone/>
            </a:pPr>
            <a:r>
              <a:rPr lang="es-ES" dirty="0" smtClean="0"/>
              <a:t>• HALL Sensor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easy</a:t>
            </a:r>
            <a:r>
              <a:rPr lang="es-ES" dirty="0" smtClean="0"/>
              <a:t> </a:t>
            </a:r>
            <a:r>
              <a:rPr lang="es-ES" dirty="0" err="1" smtClean="0"/>
              <a:t>unbrick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780" y="3422984"/>
            <a:ext cx="1418264" cy="129973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044" y="3416242"/>
            <a:ext cx="1428100" cy="13001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669" y="752303"/>
            <a:ext cx="4010848" cy="267700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293" y="4726710"/>
            <a:ext cx="3666224" cy="145843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0144" y="3429311"/>
            <a:ext cx="1779373" cy="12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60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0421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Weaponizing</a:t>
            </a:r>
            <a:r>
              <a:rPr lang="es-ES" dirty="0" smtClean="0"/>
              <a:t> USB Gadgets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959" y="1488676"/>
            <a:ext cx="5858749" cy="202729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323" y="1461691"/>
            <a:ext cx="3197697" cy="205427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00" y="3627180"/>
            <a:ext cx="3828020" cy="254978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443" y="3627181"/>
            <a:ext cx="3884891" cy="255478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19" y="3625407"/>
            <a:ext cx="2731313" cy="255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6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0421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WHID </a:t>
            </a:r>
            <a:r>
              <a:rPr lang="es-ES" dirty="0" err="1" smtClean="0"/>
              <a:t>Injector</a:t>
            </a:r>
            <a:r>
              <a:rPr lang="es-ES" dirty="0" smtClean="0"/>
              <a:t> – WHID GUI (web interface)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5373" y="1037968"/>
            <a:ext cx="11098427" cy="513899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s-ES" dirty="0" smtClean="0"/>
              <a:t>• </a:t>
            </a:r>
            <a:r>
              <a:rPr lang="es-ES" dirty="0" err="1" smtClean="0"/>
              <a:t>Shipped</a:t>
            </a:r>
            <a:r>
              <a:rPr lang="es-ES" dirty="0" smtClean="0"/>
              <a:t> w/ Cactus WHID </a:t>
            </a:r>
          </a:p>
          <a:p>
            <a:pPr marL="457200" lvl="1" indent="0">
              <a:buNone/>
            </a:pPr>
            <a:r>
              <a:rPr lang="es-ES" dirty="0" smtClean="0"/>
              <a:t>• </a:t>
            </a:r>
            <a:r>
              <a:rPr lang="es-ES" dirty="0" err="1" smtClean="0"/>
              <a:t>Hidden</a:t>
            </a:r>
            <a:r>
              <a:rPr lang="es-ES" dirty="0" smtClean="0"/>
              <a:t> SSID</a:t>
            </a:r>
          </a:p>
          <a:p>
            <a:pPr marL="457200" lvl="1" indent="0">
              <a:buNone/>
            </a:pPr>
            <a:r>
              <a:rPr lang="es-ES" dirty="0" smtClean="0"/>
              <a:t>• </a:t>
            </a:r>
            <a:r>
              <a:rPr lang="es-ES" dirty="0" err="1" smtClean="0"/>
              <a:t>ESPortal</a:t>
            </a:r>
            <a:r>
              <a:rPr lang="es-ES" dirty="0" smtClean="0"/>
              <a:t> </a:t>
            </a:r>
            <a:r>
              <a:rPr lang="es-ES" dirty="0" err="1" smtClean="0"/>
              <a:t>Credentials</a:t>
            </a:r>
            <a:r>
              <a:rPr lang="es-ES" dirty="0" smtClean="0"/>
              <a:t> </a:t>
            </a:r>
            <a:r>
              <a:rPr lang="es-ES" dirty="0" err="1" smtClean="0"/>
              <a:t>Harvester</a:t>
            </a:r>
            <a:r>
              <a:rPr lang="es-ES" dirty="0" smtClean="0"/>
              <a:t> </a:t>
            </a:r>
          </a:p>
          <a:p>
            <a:pPr marL="457200" lvl="1" indent="0">
              <a:buNone/>
            </a:pPr>
            <a:r>
              <a:rPr lang="es-ES" dirty="0" smtClean="0"/>
              <a:t>• </a:t>
            </a:r>
            <a:r>
              <a:rPr lang="es-ES" dirty="0" err="1" smtClean="0"/>
              <a:t>Multi</a:t>
            </a:r>
            <a:r>
              <a:rPr lang="es-ES" dirty="0" smtClean="0"/>
              <a:t> OS (</a:t>
            </a:r>
            <a:r>
              <a:rPr lang="es-ES" dirty="0" err="1" smtClean="0"/>
              <a:t>Win</a:t>
            </a:r>
            <a:r>
              <a:rPr lang="es-ES" dirty="0" smtClean="0"/>
              <a:t>, OSX, *</a:t>
            </a:r>
            <a:r>
              <a:rPr lang="es-ES" dirty="0" err="1" smtClean="0"/>
              <a:t>nix</a:t>
            </a:r>
            <a:r>
              <a:rPr lang="es-ES" dirty="0" smtClean="0"/>
              <a:t>) </a:t>
            </a:r>
          </a:p>
          <a:p>
            <a:pPr marL="457200" lvl="1" indent="0">
              <a:buNone/>
            </a:pPr>
            <a:r>
              <a:rPr lang="es-ES" dirty="0" smtClean="0"/>
              <a:t>• </a:t>
            </a:r>
            <a:r>
              <a:rPr lang="es-ES" dirty="0" err="1" smtClean="0"/>
              <a:t>AutoStart</a:t>
            </a:r>
            <a:r>
              <a:rPr lang="es-ES" dirty="0" smtClean="0"/>
              <a:t> </a:t>
            </a:r>
            <a:r>
              <a:rPr lang="es-ES" dirty="0" err="1" smtClean="0"/>
              <a:t>Function</a:t>
            </a:r>
            <a:r>
              <a:rPr lang="es-ES" dirty="0" smtClean="0"/>
              <a:t> </a:t>
            </a:r>
          </a:p>
          <a:p>
            <a:pPr marL="457200" lvl="1" indent="0">
              <a:buNone/>
            </a:pPr>
            <a:r>
              <a:rPr lang="es-ES" dirty="0" smtClean="0"/>
              <a:t>• </a:t>
            </a:r>
            <a:r>
              <a:rPr lang="es-ES" dirty="0" err="1" smtClean="0"/>
              <a:t>Change</a:t>
            </a:r>
            <a:r>
              <a:rPr lang="es-ES" dirty="0" smtClean="0"/>
              <a:t> </a:t>
            </a:r>
            <a:r>
              <a:rPr lang="es-ES" dirty="0" err="1" smtClean="0"/>
              <a:t>settings</a:t>
            </a:r>
            <a:r>
              <a:rPr lang="es-ES" dirty="0" smtClean="0"/>
              <a:t> </a:t>
            </a:r>
            <a:r>
              <a:rPr lang="es-ES" dirty="0" err="1" smtClean="0"/>
              <a:t>on-the-fly</a:t>
            </a:r>
            <a:r>
              <a:rPr lang="es-ES" dirty="0" smtClean="0"/>
              <a:t> </a:t>
            </a:r>
          </a:p>
          <a:p>
            <a:pPr marL="457200" lvl="1" indent="0">
              <a:buNone/>
            </a:pPr>
            <a:r>
              <a:rPr lang="es-ES" dirty="0" smtClean="0"/>
              <a:t>• Live </a:t>
            </a:r>
            <a:r>
              <a:rPr lang="es-ES" dirty="0" err="1" smtClean="0"/>
              <a:t>Payloads</a:t>
            </a:r>
            <a:r>
              <a:rPr lang="es-ES" dirty="0" smtClean="0"/>
              <a:t> </a:t>
            </a:r>
          </a:p>
          <a:p>
            <a:pPr marL="457200" lvl="1" indent="0">
              <a:buNone/>
            </a:pPr>
            <a:r>
              <a:rPr lang="es-ES" dirty="0" smtClean="0"/>
              <a:t>• </a:t>
            </a:r>
            <a:r>
              <a:rPr lang="es-ES" dirty="0" err="1" smtClean="0"/>
              <a:t>Duckyscript</a:t>
            </a:r>
            <a:r>
              <a:rPr lang="es-ES" dirty="0" smtClean="0"/>
              <a:t> to WHID </a:t>
            </a:r>
            <a:r>
              <a:rPr lang="es-ES" dirty="0" err="1" smtClean="0"/>
              <a:t>Converter</a:t>
            </a:r>
            <a:r>
              <a:rPr lang="es-ES" dirty="0" smtClean="0"/>
              <a:t> </a:t>
            </a:r>
          </a:p>
          <a:p>
            <a:pPr marL="457200" lvl="1" indent="0">
              <a:buNone/>
            </a:pPr>
            <a:r>
              <a:rPr lang="es-ES" dirty="0" smtClean="0"/>
              <a:t>• OTA </a:t>
            </a:r>
            <a:r>
              <a:rPr lang="es-ES" dirty="0" err="1" smtClean="0"/>
              <a:t>Update</a:t>
            </a:r>
            <a:r>
              <a:rPr lang="es-ES" dirty="0" smtClean="0"/>
              <a:t> of ESP firmware </a:t>
            </a:r>
          </a:p>
          <a:p>
            <a:pPr marL="457200" lvl="1" indent="0">
              <a:buNone/>
            </a:pPr>
            <a:r>
              <a:rPr lang="es-ES" dirty="0" smtClean="0"/>
              <a:t>• </a:t>
            </a:r>
            <a:r>
              <a:rPr lang="es-ES" dirty="0" err="1" smtClean="0"/>
              <a:t>Changeable</a:t>
            </a:r>
            <a:r>
              <a:rPr lang="es-ES" dirty="0" smtClean="0"/>
              <a:t> VID/PID </a:t>
            </a:r>
          </a:p>
          <a:p>
            <a:pPr marL="457200" lvl="1" indent="0">
              <a:buNone/>
            </a:pPr>
            <a:r>
              <a:rPr lang="es-ES" dirty="0" smtClean="0"/>
              <a:t>• </a:t>
            </a:r>
            <a:r>
              <a:rPr lang="es-ES" dirty="0" err="1" smtClean="0"/>
              <a:t>Reset</a:t>
            </a:r>
            <a:r>
              <a:rPr lang="es-ES" dirty="0" smtClean="0"/>
              <a:t> ESP </a:t>
            </a:r>
            <a:r>
              <a:rPr lang="es-ES" dirty="0" err="1" smtClean="0"/>
              <a:t>from</a:t>
            </a:r>
            <a:r>
              <a:rPr lang="es-ES" dirty="0" smtClean="0"/>
              <a:t> Serial </a:t>
            </a:r>
          </a:p>
          <a:p>
            <a:pPr marL="457200" lvl="1" indent="0">
              <a:buNone/>
            </a:pPr>
            <a:r>
              <a:rPr lang="es-ES" dirty="0" smtClean="0"/>
              <a:t>• </a:t>
            </a:r>
            <a:r>
              <a:rPr lang="es-ES" dirty="0" err="1" smtClean="0"/>
              <a:t>AirGrap</a:t>
            </a:r>
            <a:r>
              <a:rPr lang="es-ES" dirty="0" smtClean="0"/>
              <a:t> Bypass </a:t>
            </a:r>
            <a:r>
              <a:rPr lang="es-ES" dirty="0" err="1" smtClean="0"/>
              <a:t>through</a:t>
            </a:r>
            <a:r>
              <a:rPr lang="es-ES" dirty="0" smtClean="0"/>
              <a:t> Serial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245" y="1224316"/>
            <a:ext cx="2999468" cy="43214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026" y="815546"/>
            <a:ext cx="2959774" cy="30474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653" y="3863017"/>
            <a:ext cx="2418519" cy="29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6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1007"/>
            <a:ext cx="10515600" cy="450421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WHID </a:t>
            </a:r>
            <a:r>
              <a:rPr lang="es-ES" dirty="0" err="1" smtClean="0"/>
              <a:t>Injector</a:t>
            </a:r>
            <a:r>
              <a:rPr lang="es-ES" dirty="0" smtClean="0"/>
              <a:t> – WHID GUI (Android app)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5373" y="1037968"/>
            <a:ext cx="11098427" cy="513899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s-ES" dirty="0" smtClean="0"/>
              <a:t>• </a:t>
            </a:r>
            <a:r>
              <a:rPr lang="es-ES" dirty="0" err="1" smtClean="0"/>
              <a:t>Multi</a:t>
            </a:r>
            <a:r>
              <a:rPr lang="es-ES" dirty="0" smtClean="0"/>
              <a:t> OS</a:t>
            </a:r>
          </a:p>
          <a:p>
            <a:pPr marL="457200" lvl="1" indent="0">
              <a:buNone/>
            </a:pPr>
            <a:r>
              <a:rPr lang="es-ES" dirty="0" smtClean="0"/>
              <a:t>• </a:t>
            </a:r>
            <a:r>
              <a:rPr lang="es-ES" dirty="0" err="1" smtClean="0"/>
              <a:t>AutoStart</a:t>
            </a:r>
            <a:r>
              <a:rPr lang="es-ES" dirty="0" smtClean="0"/>
              <a:t> </a:t>
            </a:r>
            <a:r>
              <a:rPr lang="es-ES" dirty="0" err="1" smtClean="0"/>
              <a:t>Function</a:t>
            </a:r>
            <a:r>
              <a:rPr lang="es-ES" dirty="0" smtClean="0"/>
              <a:t> &amp; Live </a:t>
            </a:r>
            <a:r>
              <a:rPr lang="es-ES" dirty="0" err="1" smtClean="0"/>
              <a:t>Payloads</a:t>
            </a:r>
            <a:endParaRPr lang="es-ES" dirty="0" smtClean="0"/>
          </a:p>
          <a:p>
            <a:pPr marL="457200" lvl="1" indent="0">
              <a:buNone/>
            </a:pPr>
            <a:r>
              <a:rPr lang="es-ES" dirty="0" smtClean="0"/>
              <a:t>• </a:t>
            </a:r>
            <a:r>
              <a:rPr lang="es-ES" dirty="0" err="1" smtClean="0"/>
              <a:t>Change</a:t>
            </a:r>
            <a:r>
              <a:rPr lang="es-ES" dirty="0" smtClean="0"/>
              <a:t> </a:t>
            </a:r>
            <a:r>
              <a:rPr lang="es-ES" dirty="0" err="1" smtClean="0"/>
              <a:t>settings</a:t>
            </a:r>
            <a:r>
              <a:rPr lang="es-ES" dirty="0" smtClean="0"/>
              <a:t> </a:t>
            </a:r>
            <a:r>
              <a:rPr lang="es-ES" dirty="0" err="1" smtClean="0"/>
              <a:t>on-the-fly</a:t>
            </a:r>
            <a:r>
              <a:rPr lang="es-ES" dirty="0" smtClean="0"/>
              <a:t> (</a:t>
            </a:r>
            <a:r>
              <a:rPr lang="es-ES" dirty="0" err="1" smtClean="0"/>
              <a:t>Hidden</a:t>
            </a:r>
            <a:r>
              <a:rPr lang="es-ES" dirty="0" smtClean="0"/>
              <a:t> SSID, </a:t>
            </a:r>
            <a:r>
              <a:rPr lang="es-ES" dirty="0" err="1" smtClean="0"/>
              <a:t>Update</a:t>
            </a:r>
            <a:r>
              <a:rPr lang="es-ES" dirty="0" smtClean="0"/>
              <a:t> FW, </a:t>
            </a:r>
            <a:r>
              <a:rPr lang="es-ES" dirty="0" err="1" smtClean="0"/>
              <a:t>Changeable</a:t>
            </a:r>
            <a:r>
              <a:rPr lang="es-ES" dirty="0" smtClean="0"/>
              <a:t> VID/PID)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159" y="2688239"/>
            <a:ext cx="2241632" cy="371114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979" y="2688239"/>
            <a:ext cx="2002238" cy="371526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5751" y="2688239"/>
            <a:ext cx="1886540" cy="384295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2932" y="2688239"/>
            <a:ext cx="1841104" cy="377767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656" y="3085787"/>
            <a:ext cx="1448002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530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1196</Words>
  <Application>Microsoft Office PowerPoint</Application>
  <PresentationFormat>Panorámica</PresentationFormat>
  <Paragraphs>188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Tema de Office</vt:lpstr>
      <vt:lpstr>Red teaming</vt:lpstr>
      <vt:lpstr>Human Interface Device</vt:lpstr>
      <vt:lpstr>1st Gen.</vt:lpstr>
      <vt:lpstr>2nd Gen.</vt:lpstr>
      <vt:lpstr>3rd Gen.</vt:lpstr>
      <vt:lpstr>WHID Injector</vt:lpstr>
      <vt:lpstr>Weaponizing USB Gadgets</vt:lpstr>
      <vt:lpstr>WHID Injector – WHID GUI (web interface)</vt:lpstr>
      <vt:lpstr>WHID Injector – WHID GUI (Android app)</vt:lpstr>
      <vt:lpstr>Spoofing VID &amp; PID</vt:lpstr>
      <vt:lpstr>AirGap Bypass - Windows Serial Exfiltration (Driverless)</vt:lpstr>
      <vt:lpstr>AirGap Bypass - Linux Serial Exfiltration</vt:lpstr>
      <vt:lpstr>ESPortal Credentials Harvester</vt:lpstr>
      <vt:lpstr>Software Frameworks – USaBuse</vt:lpstr>
      <vt:lpstr>P4wnP1</vt:lpstr>
      <vt:lpstr>POTÆbox</vt:lpstr>
      <vt:lpstr>Presentación de PowerPoint</vt:lpstr>
      <vt:lpstr>P4wnP1 Mods</vt:lpstr>
      <vt:lpstr>More Mods</vt:lpstr>
      <vt:lpstr>Pentest Dropboxes</vt:lpstr>
      <vt:lpstr>Mitigations – Linux</vt:lpstr>
      <vt:lpstr>Mitigations – Linux Tools</vt:lpstr>
      <vt:lpstr>Mitigations – Windows Tools</vt:lpstr>
      <vt:lpstr>Resources</vt:lpstr>
      <vt:lpstr>Fin</vt:lpstr>
    </vt:vector>
  </TitlesOfParts>
  <Company>Juan Espin - SIA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Redteaming HID Attacks</dc:title>
  <dc:subject>Hacking</dc:subject>
  <dc:creator>Juan Espín Megías</dc:creator>
  <cp:keywords>WHID Attacks</cp:keywords>
  <cp:lastModifiedBy>Juan Espín Megías</cp:lastModifiedBy>
  <cp:revision>46</cp:revision>
  <dcterms:created xsi:type="dcterms:W3CDTF">2019-04-17T07:24:09Z</dcterms:created>
  <dcterms:modified xsi:type="dcterms:W3CDTF">2020-02-06T11:48:30Z</dcterms:modified>
  <cp:category>Red Team</cp:category>
  <cp:contentStatus>En Progreso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11453801</vt:lpwstr>
  </property>
  <property fmtid="{D5CDD505-2E9C-101B-9397-08002B2CF9AE}" name="NXPowerLiteSettings" pid="3">
    <vt:lpwstr>C7000400038000</vt:lpwstr>
  </property>
  <property fmtid="{D5CDD505-2E9C-101B-9397-08002B2CF9AE}" name="NXPowerLiteVersion" pid="4">
    <vt:lpwstr>S8.2.3</vt:lpwstr>
  </property>
</Properties>
</file>